
<file path=[Content_Types].xml><?xml version="1.0" encoding="utf-8"?>
<Types xmlns="http://schemas.openxmlformats.org/package/2006/content-types">
  <Default Extension="bin" ContentType="application/vnd.openxmlformats-officedocument.presentationml.printerSettings"/>
  <Default Extension="jpeg" ContentType="image/jpe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heme/theme1.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thumbnail" Target="docProps/thumbnail.jpeg"/><Relationship Id="rId3" Type="http://schemas.openxmlformats.org/package/2006/relationships/metadata/core-properties" Target="docProps/core.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7"/>
    <p:sldId id="257" r:id="rId8"/>
    <p:sldId id="258" r:id="rId9"/>
    <p:sldId id="259" r:id="rId10"/>
    <p:sldId id="260" r:id="rId11"/>
    <p:sldId id="261" r:id="rId12"/>
    <p:sldId id="262" r:id="rId13"/>
    <p:sldId id="263" r:id="rId14"/>
    <p:sldId id="264" r:id="rId15"/>
    <p:sldId id="265" r:id="rId16"/>
    <p:sldId id="272" r:id="rId23"/>
    <p:sldId id="266" r:id="rId17"/>
    <p:sldId id="267" r:id="rId18"/>
    <p:sldId id="268" r:id="rId19"/>
    <p:sldId id="269" r:id="rId20"/>
    <p:sldId id="270" r:id="rId21"/>
    <p:sldId id="271" r:id="rId22"/>
  </p:sldIdLst>
  <p:sldSz cx="12191695" cy="6858000" type="screen4x3"/>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snapToObjects="1">
      <p:cViewPr varScale="1">
        <p:scale>
          <a:sx n="124" d="100"/>
          <a:sy n="124" d="100"/>
        </p:scale>
        <p:origin x="-1512" y="-112"/>
      </p:cViewPr>
      <p:guideLst>
        <p:guide orient="horz" pos="2160"/>
        <p:guide pos="2880"/>
      </p:guideLst>
    </p:cSldViewPr>
  </p:slideViewPr>
  <p:notesTextViewPr>
    <p:cViewPr>
      <p:scale>
        <a:sx n="100" d="100"/>
        <a:sy n="100" d="100"/>
      </p:scale>
      <p:origin x="0" y="0"/>
    </p:cViewPr>
  </p:notesTextViewPr>
  <p:gridSpacing cx="76200" cy="76200"/>
</p:viewPr>
</file>

<file path=ppt/_rels/presentation.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printerSettings" Target="printerSettings/printerSettings1.bin"/><Relationship Id="rId3" Type="http://schemas.openxmlformats.org/officeDocument/2006/relationships/presProps" Target="presProps.xml"/><Relationship Id="rId4" Type="http://schemas.openxmlformats.org/officeDocument/2006/relationships/viewProps" Target="viewProps.xml"/><Relationship Id="rId5" Type="http://schemas.openxmlformats.org/officeDocument/2006/relationships/theme" Target="theme/theme1.xml"/><Relationship Id="rId6" Type="http://schemas.openxmlformats.org/officeDocument/2006/relationships/tableStyles" Target="tableStyles.xml"/><Relationship Id="rId7" Type="http://schemas.openxmlformats.org/officeDocument/2006/relationships/slide" Target="slides/slide1.xml"/><Relationship Id="rId8" Type="http://schemas.openxmlformats.org/officeDocument/2006/relationships/slide" Target="slides/slide2.xml"/><Relationship Id="rId9" Type="http://schemas.openxmlformats.org/officeDocument/2006/relationships/slide" Target="slides/slide3.xml"/><Relationship Id="rId10" Type="http://schemas.openxmlformats.org/officeDocument/2006/relationships/slide" Target="slides/slide4.xml"/><Relationship Id="rId11" Type="http://schemas.openxmlformats.org/officeDocument/2006/relationships/slide" Target="slides/slide5.xml"/><Relationship Id="rId12" Type="http://schemas.openxmlformats.org/officeDocument/2006/relationships/slide" Target="slides/slide6.xml"/><Relationship Id="rId13" Type="http://schemas.openxmlformats.org/officeDocument/2006/relationships/slide" Target="slides/slide7.xml"/><Relationship Id="rId14" Type="http://schemas.openxmlformats.org/officeDocument/2006/relationships/slide" Target="slides/slide8.xml"/><Relationship Id="rId15" Type="http://schemas.openxmlformats.org/officeDocument/2006/relationships/slide" Target="slides/slide9.xml"/><Relationship Id="rId16" Type="http://schemas.openxmlformats.org/officeDocument/2006/relationships/slide" Target="slides/slide10.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1.xml"/></Relationships>
</file>

<file path=ppt/media/image1.pn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16807558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9109279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61222379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61431425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CAD085-E8A6-8845-BD4E-CB4CCA059FC4}" type="datetimeFigureOut">
              <a:rPr lang="en-US" smtClean="0"/>
              <a:t>1/27/13</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606483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27822449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5BCAD085-E8A6-8845-BD4E-CB4CCA059FC4}" type="datetimeFigureOut">
              <a:rPr lang="en-US" smtClean="0"/>
              <a:t>1/27/13</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9901587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5BCAD085-E8A6-8845-BD4E-CB4CCA059FC4}" type="datetimeFigureOut">
              <a:rPr lang="en-US" smtClean="0"/>
              <a:t>1/27/13</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72702771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5BCAD085-E8A6-8845-BD4E-CB4CCA059FC4}" type="datetimeFigureOut">
              <a:rPr lang="en-US" smtClean="0"/>
              <a:t>1/27/13</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212999818"/>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184072656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5BCAD085-E8A6-8845-BD4E-CB4CCA059FC4}" type="datetimeFigureOut">
              <a:rPr lang="en-US" smtClean="0"/>
              <a:t>1/27/13</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1FF6DA9-008F-8B48-92A6-B652298478BF}" type="slidenum">
              <a:rPr lang="en-US" smtClean="0"/>
              <a:t>‹#›</a:t>
            </a:fld>
            <a:endParaRPr lang="en-US"/>
          </a:p>
        </p:txBody>
      </p:sp>
    </p:spTree>
    <p:extLst>
      <p:ext uri="{BB962C8B-B14F-4D97-AF65-F5344CB8AC3E}">
        <p14:creationId xmlns:p14="http://schemas.microsoft.com/office/powerpoint/2010/main" val="3889236939"/>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 Id="rId11" Type="http://schemas.openxmlformats.org/officeDocument/2006/relationships/slideLayout" Target="../slideLayouts/slideLayout11.xml"/><Relationship Id="rId1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BCAD085-E8A6-8845-BD4E-CB4CCA059FC4}" type="datetimeFigureOut">
              <a:rPr lang="en-US" smtClean="0"/>
              <a:t>1/27/13</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1FF6DA9-008F-8B48-92A6-B652298478BF}" type="slidenum">
              <a:rPr lang="en-US" smtClean="0"/>
              <a:t>‹#›</a:t>
            </a:fld>
            <a:endParaRPr lang="en-US"/>
          </a:p>
        </p:txBody>
      </p:sp>
    </p:spTree>
    <p:extLst>
      <p:ext uri="{BB962C8B-B14F-4D97-AF65-F5344CB8AC3E}">
        <p14:creationId xmlns:p14="http://schemas.microsoft.com/office/powerpoint/2010/main" val="220997751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4572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457200" rtl="0" eaLnBrk="1" latinLnBrk="0" hangingPunct="1">
        <a:spcBef>
          <a:spcPct val="20000"/>
        </a:spcBef>
        <a:buFont typeface="Arial"/>
        <a:buChar char="•"/>
        <a:defRPr sz="3200" kern="1200">
          <a:solidFill>
            <a:schemeClr val="tx1"/>
          </a:solidFill>
          <a:latin typeface="+mn-lt"/>
          <a:ea typeface="+mn-ea"/>
          <a:cs typeface="+mn-cs"/>
        </a:defRPr>
      </a:lvl1pPr>
      <a:lvl2pPr marL="742950" indent="-285750" algn="l" defTabSz="457200" rtl="0" eaLnBrk="1" latinLnBrk="0" hangingPunct="1">
        <a:spcBef>
          <a:spcPct val="20000"/>
        </a:spcBef>
        <a:buFont typeface="Arial"/>
        <a:buChar char="–"/>
        <a:defRPr sz="2800" kern="1200">
          <a:solidFill>
            <a:schemeClr val="tx1"/>
          </a:solidFill>
          <a:latin typeface="+mn-lt"/>
          <a:ea typeface="+mn-ea"/>
          <a:cs typeface="+mn-cs"/>
        </a:defRPr>
      </a:lvl2pPr>
      <a:lvl3pPr marL="1143000" indent="-228600" algn="l" defTabSz="457200" rtl="0" eaLnBrk="1" latinLnBrk="0" hangingPunct="1">
        <a:spcBef>
          <a:spcPct val="20000"/>
        </a:spcBef>
        <a:buFont typeface="Arial"/>
        <a:buChar char="•"/>
        <a:defRPr sz="2400" kern="1200">
          <a:solidFill>
            <a:schemeClr val="tx1"/>
          </a:solidFill>
          <a:latin typeface="+mn-lt"/>
          <a:ea typeface="+mn-ea"/>
          <a:cs typeface="+mn-cs"/>
        </a:defRPr>
      </a:lvl3pPr>
      <a:lvl4pPr marL="1600200" indent="-228600" algn="l" defTabSz="457200" rtl="0" eaLnBrk="1" latinLnBrk="0" hangingPunct="1">
        <a:spcBef>
          <a:spcPct val="20000"/>
        </a:spcBef>
        <a:buFont typeface="Arial"/>
        <a:buChar char="–"/>
        <a:defRPr sz="2000" kern="1200">
          <a:solidFill>
            <a:schemeClr val="tx1"/>
          </a:solidFill>
          <a:latin typeface="+mn-lt"/>
          <a:ea typeface="+mn-ea"/>
          <a:cs typeface="+mn-cs"/>
        </a:defRPr>
      </a:lvl4pPr>
      <a:lvl5pPr marL="2057400" indent="-228600" algn="l" defTabSz="457200" rtl="0" eaLnBrk="1" latinLnBrk="0" hangingPunct="1">
        <a:spcBef>
          <a:spcPct val="20000"/>
        </a:spcBef>
        <a:buFont typeface="Arial"/>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1.png"/><Relationship Id="rId3" Type="http://schemas.openxmlformats.org/officeDocument/2006/relationships/image" Target="../media/image6.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2.png"/><Relationship Id="rId3" Type="http://schemas.openxmlformats.org/officeDocument/2006/relationships/image" Target="../media/image7.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3.png"/><Relationship Id="rId3" Type="http://schemas.openxmlformats.org/officeDocument/2006/relationships/image" Target="../media/image8.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4.png"/><Relationship Id="rId3" Type="http://schemas.openxmlformats.org/officeDocument/2006/relationships/image" Target="../media/image9.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image" Target="../media/image5.png"/><Relationship Id="rId3" Type="http://schemas.openxmlformats.org/officeDocument/2006/relationships/image" Target="../media/image10.png"/></Relationships>
</file>

<file path=ppt/slides/slide1.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1097280" y="1371600"/>
            <a:ext cx="9601200" cy="1097280"/>
          </a:xfrm>
          <a:prstGeom prst="rect">
            <a:avLst/>
          </a:prstGeom>
          <a:noFill/>
        </p:spPr>
        <p:txBody>
          <a:bodyPr wrap="square">
            <a:spAutoFit/>
          </a:bodyPr>
          <a:lstStyle/>
          <a:p>
            <a:pPr algn="l">
              <a:defRPr sz="4200" b="1">
                <a:solidFill>
                  <a:srgbClr val="F0F0F0"/>
                </a:solidFill>
                <a:latin typeface="Helvetica Neue"/>
              </a:defRPr>
            </a:pPr>
            <a:r>
              <a:t>The Drama Machine in Education</a:t>
            </a:r>
          </a:p>
        </p:txBody>
      </p:sp>
      <p:sp>
        <p:nvSpPr>
          <p:cNvPr id="4" name="TextBox 3"/>
          <p:cNvSpPr txBox="1"/>
          <p:nvPr/>
        </p:nvSpPr>
        <p:spPr>
          <a:xfrm>
            <a:off x="1097280" y="2468880"/>
            <a:ext cx="9601200" cy="914400"/>
          </a:xfrm>
          <a:prstGeom prst="rect">
            <a:avLst/>
          </a:prstGeom>
          <a:noFill/>
        </p:spPr>
        <p:txBody>
          <a:bodyPr wrap="square">
            <a:spAutoFit/>
          </a:bodyPr>
          <a:lstStyle/>
          <a:p>
            <a:pPr algn="l">
              <a:defRPr sz="2400" b="0">
                <a:solidFill>
                  <a:srgbClr val="E88D3F"/>
                </a:solidFill>
                <a:latin typeface="Helvetica Neue"/>
              </a:defRPr>
            </a:pPr>
            <a:r>
              <a:t>Mutual Recognition and Multiagent Architecture</a:t>
            </a:r>
            <a:br/>
            <a:r>
              <a:t>for Dialectical AI Tutoring</a:t>
            </a:r>
          </a:p>
        </p:txBody>
      </p:sp>
      <p:sp>
        <p:nvSpPr>
          <p:cNvPr id="5" name="Rectangle 4"/>
          <p:cNvSpPr/>
          <p:nvPr/>
        </p:nvSpPr>
        <p:spPr>
          <a:xfrm>
            <a:off x="1097280" y="3657600"/>
            <a:ext cx="2743200" cy="27432"/>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3931920"/>
            <a:ext cx="9144000" cy="457200"/>
          </a:xfrm>
          <a:prstGeom prst="rect">
            <a:avLst/>
          </a:prstGeom>
          <a:noFill/>
        </p:spPr>
        <p:txBody>
          <a:bodyPr wrap="square">
            <a:spAutoFit/>
          </a:bodyPr>
          <a:lstStyle/>
          <a:p>
            <a:pPr algn="l">
              <a:defRPr sz="1600" b="0">
                <a:solidFill>
                  <a:srgbClr val="999999"/>
                </a:solidFill>
                <a:latin typeface="Helvetica Neue"/>
              </a:defRPr>
            </a:pPr>
            <a:r>
              <a:t>Liam Magee  |  University of Illinois Urbana-Champaign  |  February 2026</a:t>
            </a:r>
          </a:p>
        </p:txBody>
      </p:sp>
      <p:sp>
        <p:nvSpPr>
          <p:cNvPr id="7" name="Rounded Rectangle 6"/>
          <p:cNvSpPr/>
          <p:nvPr/>
        </p:nvSpPr>
        <p:spPr>
          <a:xfrm>
            <a:off x="7772400" y="438912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7955280" y="4526280"/>
            <a:ext cx="2194560" cy="731520"/>
          </a:xfrm>
          <a:prstGeom prst="rect">
            <a:avLst/>
          </a:prstGeom>
          <a:noFill/>
        </p:spPr>
        <p:txBody>
          <a:bodyPr wrap="square">
            <a:spAutoFit/>
          </a:bodyPr>
          <a:lstStyle/>
          <a:p>
            <a:pPr algn="ctr">
              <a:defRPr sz="3600" b="1">
                <a:solidFill>
                  <a:srgbClr val="E88D3F"/>
                </a:solidFill>
                <a:latin typeface="Helvetica Neue"/>
              </a:defRPr>
            </a:pPr>
            <a:r>
              <a:t>N = 892</a:t>
            </a:r>
          </a:p>
        </p:txBody>
      </p:sp>
      <p:sp>
        <p:nvSpPr>
          <p:cNvPr id="9" name="TextBox 8"/>
          <p:cNvSpPr txBox="1"/>
          <p:nvPr/>
        </p:nvSpPr>
        <p:spPr>
          <a:xfrm>
            <a:off x="7955280" y="5166360"/>
            <a:ext cx="2194560" cy="548640"/>
          </a:xfrm>
          <a:prstGeom prst="rect">
            <a:avLst/>
          </a:prstGeom>
          <a:noFill/>
        </p:spPr>
        <p:txBody>
          <a:bodyPr wrap="square">
            <a:spAutoFit/>
          </a:bodyPr>
          <a:lstStyle/>
          <a:p>
            <a:pPr algn="ctr">
              <a:defRPr sz="1300" b="0">
                <a:solidFill>
                  <a:srgbClr val="999999"/>
                </a:solidFill>
                <a:latin typeface="Helvetica Neue"/>
              </a:defRPr>
            </a:pPr>
            <a:r>
              <a:t>Primary scored responses</a:t>
            </a:r>
          </a:p>
        </p:txBody>
      </p:sp>
      <p:sp>
        <p:nvSpPr>
          <p:cNvPr id="10" name="Rounded Rectangle 9"/>
          <p:cNvSpPr/>
          <p:nvPr/>
        </p:nvSpPr>
        <p:spPr>
          <a:xfrm>
            <a:off x="7772400" y="54864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7955280" y="5623560"/>
            <a:ext cx="2194560" cy="731520"/>
          </a:xfrm>
          <a:prstGeom prst="rect">
            <a:avLst/>
          </a:prstGeom>
          <a:noFill/>
        </p:spPr>
        <p:txBody>
          <a:bodyPr wrap="square">
            <a:spAutoFit/>
          </a:bodyPr>
          <a:lstStyle/>
          <a:p>
            <a:pPr algn="ctr">
              <a:defRPr sz="3600" b="1">
                <a:solidFill>
                  <a:srgbClr val="6C9BCE"/>
                </a:solidFill>
                <a:latin typeface="Helvetica Neue"/>
              </a:defRPr>
            </a:pPr>
            <a:r>
              <a:t>13 runs</a:t>
            </a:r>
          </a:p>
        </p:txBody>
      </p:sp>
      <p:sp>
        <p:nvSpPr>
          <p:cNvPr id="12" name="TextBox 11"/>
          <p:cNvSpPr txBox="1"/>
          <p:nvPr/>
        </p:nvSpPr>
        <p:spPr>
          <a:xfrm>
            <a:off x="7955280" y="6263640"/>
            <a:ext cx="2194560" cy="548640"/>
          </a:xfrm>
          <a:prstGeom prst="rect">
            <a:avLst/>
          </a:prstGeom>
          <a:noFill/>
        </p:spPr>
        <p:txBody>
          <a:bodyPr wrap="square">
            <a:spAutoFit/>
          </a:bodyPr>
          <a:lstStyle/>
          <a:p>
            <a:pPr algn="ctr">
              <a:defRPr sz="1300" b="0">
                <a:solidFill>
                  <a:srgbClr val="999999"/>
                </a:solidFill>
                <a:latin typeface="Helvetica Neue"/>
              </a:defRPr>
            </a:pPr>
            <a:r>
              <a:t>Across 2 models + cross-judge</a:t>
            </a:r>
          </a:p>
        </p:txBody>
      </p:sp>
    </p:spTree>
  </p:cSld>
  <p:clrMapOvr>
    <a:masterClrMapping/>
  </p:clrMapOvr>
</p:sld>
</file>

<file path=ppt/slides/slide10.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Bilateral Transformation</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Recognition-prompted tutors measurably adapt — empirical test of mutual change (N=20)</a:t>
            </a:r>
          </a:p>
        </p:txBody>
      </p:sp>
      <p:graphicFrame>
        <p:nvGraphicFramePr>
          <p:cNvPr id="4" name="Table 3"/>
          <p:cNvGraphicFramePr>
            <a:graphicFrameLocks noGrp="1"/>
          </p:cNvGraphicFramePr>
          <p:nvPr/>
        </p:nvGraphicFramePr>
        <p:xfrm>
          <a:off x="731520" y="1828800"/>
          <a:ext cx="10058400" cy="1828800"/>
        </p:xfrm>
        <a:graphic>
          <a:graphicData uri="http://schemas.openxmlformats.org/drawingml/2006/table">
            <a:tbl>
              <a:tblPr firstRow="1" bandRow="1">
                <a:tableStyleId>{5C22544A-7EE6-4342-B048-85BDC9FD1C3A}</a:tableStyleId>
              </a:tblPr>
              <a:tblGrid>
                <a:gridCol w="2514600"/>
                <a:gridCol w="2514600"/>
                <a:gridCol w="2514600"/>
                <a:gridCol w="2514600"/>
              </a:tblGrid>
              <a:tr h="365760">
                <a:tc>
                  <a:txBody>
                    <a:bodyPr/>
                    <a:lstStyle/>
                    <a:p>
                      <a:pPr>
                        <a:defRPr sz="1300" b="1">
                          <a:solidFill>
                            <a:srgbClr val="1A1A2E"/>
                          </a:solidFill>
                          <a:latin typeface="Helvetica Neue"/>
                        </a:defRPr>
                      </a:pPr>
                      <a:r>
                        <a:t>Metric</a:t>
                      </a:r>
                    </a:p>
                  </a:txBody>
                  <a:tcPr>
                    <a:solidFill>
                      <a:srgbClr val="E88D3F"/>
                    </a:solidFill>
                  </a:tcPr>
                </a:tc>
                <a:tc>
                  <a:txBody>
                    <a:bodyPr/>
                    <a:lstStyle/>
                    <a:p>
                      <a:pPr>
                        <a:defRPr sz="1300" b="1">
                          <a:solidFill>
                            <a:srgbClr val="1A1A2E"/>
                          </a:solidFill>
                          <a:latin typeface="Helvetica Neue"/>
                        </a:defRPr>
                      </a:pPr>
                      <a:r>
                        <a:t>Base</a:t>
                      </a:r>
                    </a:p>
                  </a:txBody>
                  <a:tcPr>
                    <a:solidFill>
                      <a:srgbClr val="E88D3F"/>
                    </a:solidFill>
                  </a:tcPr>
                </a:tc>
                <a:tc>
                  <a:txBody>
                    <a:bodyPr/>
                    <a:lstStyle/>
                    <a:p>
                      <a:pPr>
                        <a:defRPr sz="1300" b="1">
                          <a:solidFill>
                            <a:srgbClr val="1A1A2E"/>
                          </a:solidFill>
                          <a:latin typeface="Helvetica Neue"/>
                        </a:defRPr>
                      </a:pPr>
                      <a:r>
                        <a:t>Recognition</a:t>
                      </a:r>
                    </a:p>
                  </a:txBody>
                  <a:tcPr>
                    <a:solidFill>
                      <a:srgbClr val="E88D3F"/>
                    </a:solidFill>
                  </a:tcPr>
                </a:tc>
                <a:tc>
                  <a:txBody>
                    <a:bodyPr/>
                    <a:lstStyle/>
                    <a:p>
                      <a:pPr>
                        <a:defRPr sz="1300" b="1">
                          <a:solidFill>
                            <a:srgbClr val="1A1A2E"/>
                          </a:solidFill>
                          <a:latin typeface="Helvetica Neue"/>
                        </a:defRPr>
                      </a:pPr>
                      <a:r>
                        <a:t>Δ</a:t>
                      </a:r>
                    </a:p>
                  </a:txBody>
                  <a:tcPr>
                    <a:solidFill>
                      <a:srgbClr val="E88D3F"/>
                    </a:solidFill>
                  </a:tcPr>
                </a:tc>
              </a:tr>
              <a:tr h="365760">
                <a:tc>
                  <a:txBody>
                    <a:bodyPr/>
                    <a:lstStyle/>
                    <a:p>
                      <a:pPr>
                        <a:defRPr sz="1300">
                          <a:solidFill>
                            <a:srgbClr val="F0F0F0"/>
                          </a:solidFill>
                          <a:latin typeface="Helvetica Neue"/>
                        </a:defRPr>
                      </a:pPr>
                      <a:r>
                        <a:t>Tutor Adaptation Index</a:t>
                      </a:r>
                    </a:p>
                  </a:txBody>
                  <a:tcPr>
                    <a:solidFill>
                      <a:srgbClr val="24243E"/>
                    </a:solidFill>
                  </a:tcPr>
                </a:tc>
                <a:tc>
                  <a:txBody>
                    <a:bodyPr/>
                    <a:lstStyle/>
                    <a:p>
                      <a:pPr>
                        <a:defRPr sz="1300">
                          <a:solidFill>
                            <a:srgbClr val="F0F0F0"/>
                          </a:solidFill>
                          <a:latin typeface="Helvetica Neue"/>
                        </a:defRPr>
                      </a:pPr>
                      <a:r>
                        <a:t>0.288</a:t>
                      </a:r>
                    </a:p>
                  </a:txBody>
                  <a:tcPr>
                    <a:solidFill>
                      <a:srgbClr val="24243E"/>
                    </a:solidFill>
                  </a:tcPr>
                </a:tc>
                <a:tc>
                  <a:txBody>
                    <a:bodyPr/>
                    <a:lstStyle/>
                    <a:p>
                      <a:pPr>
                        <a:defRPr sz="1300">
                          <a:solidFill>
                            <a:srgbClr val="F0F0F0"/>
                          </a:solidFill>
                          <a:latin typeface="Helvetica Neue"/>
                        </a:defRPr>
                      </a:pPr>
                      <a:r>
                        <a:t>0.392</a:t>
                      </a:r>
                    </a:p>
                  </a:txBody>
                  <a:tcPr>
                    <a:solidFill>
                      <a:srgbClr val="24243E"/>
                    </a:solidFill>
                  </a:tcPr>
                </a:tc>
                <a:tc>
                  <a:txBody>
                    <a:bodyPr/>
                    <a:lstStyle/>
                    <a:p>
                      <a:pPr>
                        <a:defRPr sz="1300">
                          <a:solidFill>
                            <a:srgbClr val="F0F0F0"/>
                          </a:solidFill>
                          <a:latin typeface="Helvetica Neue"/>
                        </a:defRPr>
                      </a:pPr>
                      <a:r>
                        <a:t>+0.104 (+36%)</a:t>
                      </a:r>
                    </a:p>
                  </a:txBody>
                  <a:tcPr>
                    <a:solidFill>
                      <a:srgbClr val="24243E"/>
                    </a:solidFill>
                  </a:tcPr>
                </a:tc>
              </a:tr>
              <a:tr h="365760">
                <a:tc>
                  <a:txBody>
                    <a:bodyPr/>
                    <a:lstStyle/>
                    <a:p>
                      <a:pPr>
                        <a:defRPr sz="1300">
                          <a:solidFill>
                            <a:srgbClr val="F0F0F0"/>
                          </a:solidFill>
                          <a:latin typeface="Helvetica Neue"/>
                        </a:defRPr>
                      </a:pPr>
                      <a:r>
                        <a:t>Learner Growth Index</a:t>
                      </a:r>
                    </a:p>
                  </a:txBody>
                  <a:tcPr>
                    <a:solidFill>
                      <a:srgbClr val="2A2A45"/>
                    </a:solidFill>
                  </a:tcPr>
                </a:tc>
                <a:tc>
                  <a:txBody>
                    <a:bodyPr/>
                    <a:lstStyle/>
                    <a:p>
                      <a:pPr>
                        <a:defRPr sz="1300">
                          <a:solidFill>
                            <a:srgbClr val="F0F0F0"/>
                          </a:solidFill>
                          <a:latin typeface="Helvetica Neue"/>
                        </a:defRPr>
                      </a:pPr>
                      <a:r>
                        <a:t>0.176</a:t>
                      </a:r>
                    </a:p>
                  </a:txBody>
                  <a:tcPr>
                    <a:solidFill>
                      <a:srgbClr val="2A2A45"/>
                    </a:solidFill>
                  </a:tcPr>
                </a:tc>
                <a:tc>
                  <a:txBody>
                    <a:bodyPr/>
                    <a:lstStyle/>
                    <a:p>
                      <a:pPr>
                        <a:defRPr sz="1300">
                          <a:solidFill>
                            <a:srgbClr val="F0F0F0"/>
                          </a:solidFill>
                          <a:latin typeface="Helvetica Neue"/>
                        </a:defRPr>
                      </a:pPr>
                      <a:r>
                        <a:t>0.220</a:t>
                      </a:r>
                    </a:p>
                  </a:txBody>
                  <a:tcPr>
                    <a:solidFill>
                      <a:srgbClr val="2A2A45"/>
                    </a:solidFill>
                  </a:tcPr>
                </a:tc>
                <a:tc>
                  <a:txBody>
                    <a:bodyPr/>
                    <a:lstStyle/>
                    <a:p>
                      <a:pPr>
                        <a:defRPr sz="1300">
                          <a:solidFill>
                            <a:srgbClr val="F0F0F0"/>
                          </a:solidFill>
                          <a:latin typeface="Helvetica Neue"/>
                        </a:defRPr>
                      </a:pPr>
                      <a:r>
                        <a:t>+0.044</a:t>
                      </a:r>
                    </a:p>
                  </a:txBody>
                  <a:tcPr>
                    <a:solidFill>
                      <a:srgbClr val="2A2A45"/>
                    </a:solidFill>
                  </a:tcPr>
                </a:tc>
              </a:tr>
              <a:tr h="365760">
                <a:tc>
                  <a:txBody>
                    <a:bodyPr/>
                    <a:lstStyle/>
                    <a:p>
                      <a:pPr>
                        <a:defRPr sz="1300">
                          <a:solidFill>
                            <a:srgbClr val="F0F0F0"/>
                          </a:solidFill>
                          <a:latin typeface="Helvetica Neue"/>
                        </a:defRPr>
                      </a:pPr>
                      <a:r>
                        <a:t>Bilateral Transformation</a:t>
                      </a:r>
                    </a:p>
                  </a:txBody>
                  <a:tcPr>
                    <a:solidFill>
                      <a:srgbClr val="24243E"/>
                    </a:solidFill>
                  </a:tcPr>
                </a:tc>
                <a:tc>
                  <a:txBody>
                    <a:bodyPr/>
                    <a:lstStyle/>
                    <a:p>
                      <a:pPr>
                        <a:defRPr sz="1300">
                          <a:solidFill>
                            <a:srgbClr val="F0F0F0"/>
                          </a:solidFill>
                          <a:latin typeface="Helvetica Neue"/>
                        </a:defRPr>
                      </a:pPr>
                      <a:r>
                        <a:t>0.232</a:t>
                      </a:r>
                    </a:p>
                  </a:txBody>
                  <a:tcPr>
                    <a:solidFill>
                      <a:srgbClr val="24243E"/>
                    </a:solidFill>
                  </a:tcPr>
                </a:tc>
                <a:tc>
                  <a:txBody>
                    <a:bodyPr/>
                    <a:lstStyle/>
                    <a:p>
                      <a:pPr>
                        <a:defRPr sz="1300">
                          <a:solidFill>
                            <a:srgbClr val="F0F0F0"/>
                          </a:solidFill>
                          <a:latin typeface="Helvetica Neue"/>
                        </a:defRPr>
                      </a:pPr>
                      <a:r>
                        <a:t>0.306</a:t>
                      </a:r>
                    </a:p>
                  </a:txBody>
                  <a:tcPr>
                    <a:solidFill>
                      <a:srgbClr val="24243E"/>
                    </a:solidFill>
                  </a:tcPr>
                </a:tc>
                <a:tc>
                  <a:txBody>
                    <a:bodyPr/>
                    <a:lstStyle/>
                    <a:p>
                      <a:pPr>
                        <a:defRPr sz="1300">
                          <a:solidFill>
                            <a:srgbClr val="F0F0F0"/>
                          </a:solidFill>
                          <a:latin typeface="Helvetica Neue"/>
                        </a:defRPr>
                      </a:pPr>
                      <a:r>
                        <a:t>+0.074</a:t>
                      </a:r>
                    </a:p>
                  </a:txBody>
                  <a:tcPr>
                    <a:solidFill>
                      <a:srgbClr val="24243E"/>
                    </a:solidFill>
                  </a:tcPr>
                </a:tc>
              </a:tr>
              <a:tr h="365760">
                <a:tc>
                  <a:txBody>
                    <a:bodyPr/>
                    <a:lstStyle/>
                    <a:p>
                      <a:pPr>
                        <a:defRPr sz="1300">
                          <a:solidFill>
                            <a:srgbClr val="F0F0F0"/>
                          </a:solidFill>
                          <a:latin typeface="Helvetica Neue"/>
                        </a:defRPr>
                      </a:pPr>
                      <a:r>
                        <a:t>Transformation Quality</a:t>
                      </a:r>
                    </a:p>
                  </a:txBody>
                  <a:tcPr>
                    <a:solidFill>
                      <a:srgbClr val="2A2A45"/>
                    </a:solidFill>
                  </a:tcPr>
                </a:tc>
                <a:tc>
                  <a:txBody>
                    <a:bodyPr/>
                    <a:lstStyle/>
                    <a:p>
                      <a:pPr>
                        <a:defRPr sz="1300">
                          <a:solidFill>
                            <a:srgbClr val="F0F0F0"/>
                          </a:solidFill>
                          <a:latin typeface="Helvetica Neue"/>
                        </a:defRPr>
                      </a:pPr>
                      <a:r>
                        <a:t>0.4</a:t>
                      </a:r>
                    </a:p>
                  </a:txBody>
                  <a:tcPr>
                    <a:solidFill>
                      <a:srgbClr val="2A2A45"/>
                    </a:solidFill>
                  </a:tcPr>
                </a:tc>
                <a:tc>
                  <a:txBody>
                    <a:bodyPr/>
                    <a:lstStyle/>
                    <a:p>
                      <a:pPr>
                        <a:defRPr sz="1300">
                          <a:solidFill>
                            <a:srgbClr val="F0F0F0"/>
                          </a:solidFill>
                          <a:latin typeface="Helvetica Neue"/>
                        </a:defRPr>
                      </a:pPr>
                      <a:r>
                        <a:t>4.6</a:t>
                      </a:r>
                    </a:p>
                  </a:txBody>
                  <a:tcPr>
                    <a:solidFill>
                      <a:srgbClr val="2A2A45"/>
                    </a:solidFill>
                  </a:tcPr>
                </a:tc>
                <a:tc>
                  <a:txBody>
                    <a:bodyPr/>
                    <a:lstStyle/>
                    <a:p>
                      <a:pPr>
                        <a:defRPr sz="1300">
                          <a:solidFill>
                            <a:srgbClr val="F0F0F0"/>
                          </a:solidFill>
                          <a:latin typeface="Helvetica Neue"/>
                        </a:defRPr>
                      </a:pPr>
                      <a:r>
                        <a:t>+4.2</a:t>
                      </a:r>
                    </a:p>
                  </a:txBody>
                  <a:tcPr>
                    <a:solidFill>
                      <a:srgbClr val="2A2A45"/>
                    </a:solidFill>
                  </a:tcPr>
                </a:tc>
              </a:tr>
            </a:tbl>
          </a:graphicData>
        </a:graphic>
      </p:graphicFrame>
      <p:sp>
        <p:nvSpPr>
          <p:cNvPr id="5" name="Rounded Rectangle 4"/>
          <p:cNvSpPr/>
          <p:nvPr/>
        </p:nvSpPr>
        <p:spPr>
          <a:xfrm>
            <a:off x="731520" y="41148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914400" y="4251960"/>
            <a:ext cx="2194560" cy="731520"/>
          </a:xfrm>
          <a:prstGeom prst="rect">
            <a:avLst/>
          </a:prstGeom>
          <a:noFill/>
        </p:spPr>
        <p:txBody>
          <a:bodyPr wrap="square">
            <a:spAutoFit/>
          </a:bodyPr>
          <a:lstStyle/>
          <a:p>
            <a:pPr algn="ctr">
              <a:defRPr sz="3600" b="1">
                <a:solidFill>
                  <a:srgbClr val="E88D3F"/>
                </a:solidFill>
                <a:latin typeface="Helvetica Neue"/>
              </a:defRPr>
            </a:pPr>
            <a:r>
              <a:t>+36%</a:t>
            </a:r>
          </a:p>
        </p:txBody>
      </p:sp>
      <p:sp>
        <p:nvSpPr>
          <p:cNvPr id="7" name="TextBox 6"/>
          <p:cNvSpPr txBox="1"/>
          <p:nvPr/>
        </p:nvSpPr>
        <p:spPr>
          <a:xfrm>
            <a:off x="914400" y="4892040"/>
            <a:ext cx="2194560" cy="548640"/>
          </a:xfrm>
          <a:prstGeom prst="rect">
            <a:avLst/>
          </a:prstGeom>
          <a:noFill/>
        </p:spPr>
        <p:txBody>
          <a:bodyPr wrap="square">
            <a:spAutoFit/>
          </a:bodyPr>
          <a:lstStyle/>
          <a:p>
            <a:pPr algn="ctr">
              <a:defRPr sz="1300" b="0">
                <a:solidFill>
                  <a:srgbClr val="999999"/>
                </a:solidFill>
                <a:latin typeface="Helvetica Neue"/>
              </a:defRPr>
            </a:pPr>
            <a:r>
              <a:t>Tutor adaptation improvement</a:t>
            </a:r>
          </a:p>
        </p:txBody>
      </p:sp>
      <p:sp>
        <p:nvSpPr>
          <p:cNvPr id="8" name="Rounded Rectangle 7"/>
          <p:cNvSpPr/>
          <p:nvPr/>
        </p:nvSpPr>
        <p:spPr>
          <a:xfrm>
            <a:off x="3657600" y="41148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3840480" y="4251960"/>
            <a:ext cx="2194560" cy="731520"/>
          </a:xfrm>
          <a:prstGeom prst="rect">
            <a:avLst/>
          </a:prstGeom>
          <a:noFill/>
        </p:spPr>
        <p:txBody>
          <a:bodyPr wrap="square">
            <a:spAutoFit/>
          </a:bodyPr>
          <a:lstStyle/>
          <a:p>
            <a:pPr algn="ctr">
              <a:defRPr sz="3600" b="1">
                <a:solidFill>
                  <a:srgbClr val="6C9BCE"/>
                </a:solidFill>
                <a:latin typeface="Helvetica Neue"/>
              </a:defRPr>
            </a:pPr>
            <a:r>
              <a:t>+25%</a:t>
            </a:r>
          </a:p>
        </p:txBody>
      </p:sp>
      <p:sp>
        <p:nvSpPr>
          <p:cNvPr id="10" name="TextBox 9"/>
          <p:cNvSpPr txBox="1"/>
          <p:nvPr/>
        </p:nvSpPr>
        <p:spPr>
          <a:xfrm>
            <a:off x="3840480" y="4892040"/>
            <a:ext cx="2194560" cy="548640"/>
          </a:xfrm>
          <a:prstGeom prst="rect">
            <a:avLst/>
          </a:prstGeom>
          <a:noFill/>
        </p:spPr>
        <p:txBody>
          <a:bodyPr wrap="square">
            <a:spAutoFit/>
          </a:bodyPr>
          <a:lstStyle/>
          <a:p>
            <a:pPr algn="ctr">
              <a:defRPr sz="1300" b="0">
                <a:solidFill>
                  <a:srgbClr val="999999"/>
                </a:solidFill>
                <a:latin typeface="Helvetica Neue"/>
              </a:defRPr>
            </a:pPr>
            <a:r>
              <a:t>Learner growth improvement</a:t>
            </a:r>
          </a:p>
        </p:txBody>
      </p:sp>
      <p:sp>
        <p:nvSpPr>
          <p:cNvPr id="11" name="Rounded Rectangle 10"/>
          <p:cNvSpPr/>
          <p:nvPr/>
        </p:nvSpPr>
        <p:spPr>
          <a:xfrm>
            <a:off x="6583680" y="41148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2" name="TextBox 11"/>
          <p:cNvSpPr txBox="1"/>
          <p:nvPr/>
        </p:nvSpPr>
        <p:spPr>
          <a:xfrm>
            <a:off x="6766560" y="4251960"/>
            <a:ext cx="2194560" cy="731520"/>
          </a:xfrm>
          <a:prstGeom prst="rect">
            <a:avLst/>
          </a:prstGeom>
          <a:noFill/>
        </p:spPr>
        <p:txBody>
          <a:bodyPr wrap="square">
            <a:spAutoFit/>
          </a:bodyPr>
          <a:lstStyle/>
          <a:p>
            <a:pPr algn="ctr">
              <a:defRPr sz="3600" b="1">
                <a:solidFill>
                  <a:srgbClr val="7EBB8F"/>
                </a:solidFill>
                <a:latin typeface="Helvetica Neue"/>
              </a:defRPr>
            </a:pPr>
            <a:r>
              <a:t>+32%</a:t>
            </a:r>
          </a:p>
        </p:txBody>
      </p:sp>
      <p:sp>
        <p:nvSpPr>
          <p:cNvPr id="13" name="TextBox 12"/>
          <p:cNvSpPr txBox="1"/>
          <p:nvPr/>
        </p:nvSpPr>
        <p:spPr>
          <a:xfrm>
            <a:off x="6766560" y="4892040"/>
            <a:ext cx="2194560" cy="548640"/>
          </a:xfrm>
          <a:prstGeom prst="rect">
            <a:avLst/>
          </a:prstGeom>
          <a:noFill/>
        </p:spPr>
        <p:txBody>
          <a:bodyPr wrap="square">
            <a:spAutoFit/>
          </a:bodyPr>
          <a:lstStyle/>
          <a:p>
            <a:pPr algn="ctr">
              <a:defRPr sz="1300" b="0">
                <a:solidFill>
                  <a:srgbClr val="999999"/>
                </a:solidFill>
                <a:latin typeface="Helvetica Neue"/>
              </a:defRPr>
            </a:pPr>
            <a:r>
              <a:t>Bilateral transformation gain</a:t>
            </a:r>
          </a:p>
        </p:txBody>
      </p:sp>
      <p:sp>
        <p:nvSpPr>
          <p:cNvPr id="14" name="Rounded Rectangle 13"/>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5" name="TextBox 14"/>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Recognition framing produces tutors who adjust approach based on learner input, rather than maintaining rigid stances. The theoretical claim of mutual transformation has measurable empirical footprint.</a:t>
            </a:r>
          </a:p>
        </p:txBody>
      </p:sp>
    </p:spTree>
  </p:cSld>
  <p:clrMapOvr>
    <a:masterClrMapping/>
  </p:clrMapOvr>
</p:sld>
</file>

<file path=ppt/slides/slide11.xml><?xml version="1.0" encoding="utf-8"?>
<p:sld xmlns:a="http://schemas.openxmlformats.org/drawingml/2006/main" xmlns:p="http://schemas.openxmlformats.org/presentationml/2006/main" xmlns:r="http://schemas.openxmlformats.org/officeDocument/2006/relationships">
  <p:cSld>
    <p:spTree>
      <p:nvGrpSpPr>
        <p:cNvPr id="1" name=""/>
        <p:cNvGrpSpPr/>
        <p:nvPr/>
      </p:nvGrpSpPr>
      <p:grpSpPr/>
      <p:sp>
        <p:nvSpPr>
          <p:cNvPr id="2" name="TextBox 1"/>
          <p:cNvSpPr txBox="1"/>
          <p:nvPr/>
        </p:nvSpPr>
        <p:spPr>
          <a:xfrm>
            <a:off x="457200" y="182880"/>
            <a:ext cx="8229600" cy="548640"/>
          </a:xfrm>
          <a:prstGeom prst="rect">
            <a:avLst/>
          </a:prstGeom>
          <a:noFill/>
        </p:spPr>
        <p:txBody>
          <a:bodyPr wrap="square">
            <a:spAutoFit/>
          </a:bodyPr>
          <a:lstStyle/>
          <a:p>
            <a:pPr algn="l"/>
            <a:r>
              <a:rPr sz="2400" b="1">
                <a:solidFill>
                  <a:srgbClr val="1A1A2E"/>
                </a:solidFill>
              </a:rPr>
              <a:t>Result: Writing Pad Activation Enables Dynamic Rewriting</a:t>
            </a:r>
          </a:p>
        </p:txBody>
      </p:sp>
      <p:sp>
        <p:nvSpPr>
          <p:cNvPr id="3" name="TextBox 2"/>
          <p:cNvSpPr txBox="1"/>
          <p:nvPr/>
        </p:nvSpPr>
        <p:spPr>
          <a:xfrm>
            <a:off x="457200" y="685800"/>
            <a:ext cx="8229600" cy="365760"/>
          </a:xfrm>
          <a:prstGeom prst="rect">
            <a:avLst/>
          </a:prstGeom>
          <a:noFill/>
        </p:spPr>
        <p:txBody>
          <a:bodyPr wrap="square">
            <a:spAutoFit/>
          </a:bodyPr>
          <a:lstStyle/>
          <a:p>
            <a:pPr algn="l"/>
            <a:r>
              <a:rPr sz="1200" b="0">
                <a:solidFill>
                  <a:srgbClr val="666666"/>
                </a:solidFill>
              </a:rPr>
              <a:t>Cell 21 (LLM directives + Writing Pad) vs Cell 7 (static baseline) across 3 iterative runs (N=83)</a:t>
            </a:r>
          </a:p>
        </p:txBody>
      </p:sp>
      <p:sp>
        <p:nvSpPr>
          <p:cNvPr id="4" name="Rounded Rectangle 3"/>
          <p:cNvSpPr/>
          <p:nvPr/>
        </p:nvSpPr>
        <p:spPr>
          <a:xfrm>
            <a:off x="365760" y="1188720"/>
            <a:ext cx="2560320" cy="2011680"/>
          </a:xfrm>
          <a:prstGeom prst="roundRect">
            <a:avLst/>
          </a:prstGeom>
          <a:solidFill>
            <a:srgbClr val="F5E6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548640" y="1280160"/>
            <a:ext cx="2194560" cy="320040"/>
          </a:xfrm>
          <a:prstGeom prst="rect">
            <a:avLst/>
          </a:prstGeom>
          <a:noFill/>
        </p:spPr>
        <p:txBody>
          <a:bodyPr wrap="square">
            <a:spAutoFit/>
          </a:bodyPr>
          <a:lstStyle/>
          <a:p>
            <a:pPr algn="l"/>
            <a:r>
              <a:rPr sz="1300" b="1">
                <a:solidFill>
                  <a:srgbClr val="CC3333"/>
                </a:solidFill>
              </a:rPr>
              <a:t>Run 1 (daf60f79)</a:t>
            </a:r>
          </a:p>
        </p:txBody>
      </p:sp>
      <p:sp>
        <p:nvSpPr>
          <p:cNvPr id="6" name="TextBox 5"/>
          <p:cNvSpPr txBox="1"/>
          <p:nvPr/>
        </p:nvSpPr>
        <p:spPr>
          <a:xfrm>
            <a:off x="548640" y="1554480"/>
            <a:ext cx="2194560" cy="274320"/>
          </a:xfrm>
          <a:prstGeom prst="rect">
            <a:avLst/>
          </a:prstGeom>
          <a:noFill/>
        </p:spPr>
        <p:txBody>
          <a:bodyPr wrap="square">
            <a:spAutoFit/>
          </a:bodyPr>
          <a:lstStyle/>
          <a:p>
            <a:pPr algn="l"/>
            <a:r>
              <a:rPr sz="1100" b="0">
                <a:solidFill>
                  <a:srgbClr val="444444"/>
                </a:solidFill>
              </a:rPr>
              <a:t>Grand avg: 63.8</a:t>
            </a:r>
          </a:p>
        </p:txBody>
      </p:sp>
      <p:sp>
        <p:nvSpPr>
          <p:cNvPr id="7" name="TextBox 6"/>
          <p:cNvSpPr txBox="1"/>
          <p:nvPr/>
        </p:nvSpPr>
        <p:spPr>
          <a:xfrm>
            <a:off x="548640" y="1783080"/>
            <a:ext cx="2194560" cy="274320"/>
          </a:xfrm>
          <a:prstGeom prst="rect">
            <a:avLst/>
          </a:prstGeom>
          <a:noFill/>
        </p:spPr>
        <p:txBody>
          <a:bodyPr wrap="square">
            <a:spAutoFit/>
          </a:bodyPr>
          <a:lstStyle/>
          <a:p>
            <a:pPr algn="l"/>
            <a:r>
              <a:rPr sz="1100" b="0">
                <a:solidFill>
                  <a:srgbClr val="444444"/>
                </a:solidFill>
              </a:rPr>
              <a:t>Cell 7:  65.3</a:t>
            </a:r>
          </a:p>
        </p:txBody>
      </p:sp>
      <p:sp>
        <p:nvSpPr>
          <p:cNvPr id="8" name="TextBox 7"/>
          <p:cNvSpPr txBox="1"/>
          <p:nvPr/>
        </p:nvSpPr>
        <p:spPr>
          <a:xfrm>
            <a:off x="548640" y="2011680"/>
            <a:ext cx="2194560" cy="274320"/>
          </a:xfrm>
          <a:prstGeom prst="rect">
            <a:avLst/>
          </a:prstGeom>
          <a:noFill/>
        </p:spPr>
        <p:txBody>
          <a:bodyPr wrap="square">
            <a:spAutoFit/>
          </a:bodyPr>
          <a:lstStyle/>
          <a:p>
            <a:pPr algn="l"/>
            <a:r>
              <a:rPr sz="1100" b="1">
                <a:solidFill>
                  <a:srgbClr val="CC3333"/>
                </a:solidFill>
              </a:rPr>
              <a:t>Cell 21: 62.1</a:t>
            </a:r>
          </a:p>
        </p:txBody>
      </p:sp>
      <p:sp>
        <p:nvSpPr>
          <p:cNvPr id="9" name="TextBox 8"/>
          <p:cNvSpPr txBox="1"/>
          <p:nvPr/>
        </p:nvSpPr>
        <p:spPr>
          <a:xfrm>
            <a:off x="548640" y="2331720"/>
            <a:ext cx="2194560" cy="548640"/>
          </a:xfrm>
          <a:prstGeom prst="rect">
            <a:avLst/>
          </a:prstGeom>
          <a:noFill/>
        </p:spPr>
        <p:txBody>
          <a:bodyPr wrap="square">
            <a:spAutoFit/>
          </a:bodyPr>
          <a:lstStyle/>
          <a:p>
            <a:pPr algn="ctr"/>
            <a:r>
              <a:rPr sz="1600" b="1">
                <a:solidFill>
                  <a:srgbClr val="CC3333"/>
                </a:solidFill>
              </a:rPr>
              <a:t>Δ = −3.2</a:t>
            </a:r>
          </a:p>
        </p:txBody>
      </p:sp>
      <p:sp>
        <p:nvSpPr>
          <p:cNvPr id="10" name="Rounded Rectangle 9"/>
          <p:cNvSpPr/>
          <p:nvPr/>
        </p:nvSpPr>
        <p:spPr>
          <a:xfrm>
            <a:off x="3200400" y="1188720"/>
            <a:ext cx="2560320" cy="2011680"/>
          </a:xfrm>
          <a:prstGeom prst="roundRect">
            <a:avLst/>
          </a:prstGeom>
          <a:solidFill>
            <a:srgbClr val="FDF0E0"/>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3383280" y="1280160"/>
            <a:ext cx="2194560" cy="320040"/>
          </a:xfrm>
          <a:prstGeom prst="rect">
            <a:avLst/>
          </a:prstGeom>
          <a:noFill/>
        </p:spPr>
        <p:txBody>
          <a:bodyPr wrap="square">
            <a:spAutoFit/>
          </a:bodyPr>
          <a:lstStyle/>
          <a:p>
            <a:pPr algn="l"/>
            <a:r>
              <a:rPr sz="1300" b="1">
                <a:solidFill>
                  <a:srgbClr val="CC8800"/>
                </a:solidFill>
              </a:rPr>
              <a:t>Run 2 (49bb2017)</a:t>
            </a:r>
          </a:p>
        </p:txBody>
      </p:sp>
      <p:sp>
        <p:nvSpPr>
          <p:cNvPr id="12" name="TextBox 11"/>
          <p:cNvSpPr txBox="1"/>
          <p:nvPr/>
        </p:nvSpPr>
        <p:spPr>
          <a:xfrm>
            <a:off x="3383280" y="1554480"/>
            <a:ext cx="2194560" cy="274320"/>
          </a:xfrm>
          <a:prstGeom prst="rect">
            <a:avLst/>
          </a:prstGeom>
          <a:noFill/>
        </p:spPr>
        <p:txBody>
          <a:bodyPr wrap="square">
            <a:spAutoFit/>
          </a:bodyPr>
          <a:lstStyle/>
          <a:p>
            <a:pPr algn="l"/>
            <a:r>
              <a:rPr sz="1100" b="0">
                <a:solidFill>
                  <a:srgbClr val="444444"/>
                </a:solidFill>
              </a:rPr>
              <a:t>Grand avg: 67.8</a:t>
            </a:r>
          </a:p>
        </p:txBody>
      </p:sp>
      <p:sp>
        <p:nvSpPr>
          <p:cNvPr id="13" name="TextBox 12"/>
          <p:cNvSpPr txBox="1"/>
          <p:nvPr/>
        </p:nvSpPr>
        <p:spPr>
          <a:xfrm>
            <a:off x="3383280" y="1783080"/>
            <a:ext cx="2194560" cy="274320"/>
          </a:xfrm>
          <a:prstGeom prst="rect">
            <a:avLst/>
          </a:prstGeom>
          <a:noFill/>
        </p:spPr>
        <p:txBody>
          <a:bodyPr wrap="square">
            <a:spAutoFit/>
          </a:bodyPr>
          <a:lstStyle/>
          <a:p>
            <a:pPr algn="l"/>
            <a:r>
              <a:rPr sz="1100" b="0">
                <a:solidFill>
                  <a:srgbClr val="444444"/>
                </a:solidFill>
              </a:rPr>
              <a:t>Cell 7:  71.3</a:t>
            </a:r>
          </a:p>
        </p:txBody>
      </p:sp>
      <p:sp>
        <p:nvSpPr>
          <p:cNvPr id="14" name="TextBox 13"/>
          <p:cNvSpPr txBox="1"/>
          <p:nvPr/>
        </p:nvSpPr>
        <p:spPr>
          <a:xfrm>
            <a:off x="3383280" y="2011680"/>
            <a:ext cx="2194560" cy="274320"/>
          </a:xfrm>
          <a:prstGeom prst="rect">
            <a:avLst/>
          </a:prstGeom>
          <a:noFill/>
        </p:spPr>
        <p:txBody>
          <a:bodyPr wrap="square">
            <a:spAutoFit/>
          </a:bodyPr>
          <a:lstStyle/>
          <a:p>
            <a:pPr algn="l"/>
            <a:r>
              <a:rPr sz="1100" b="1">
                <a:solidFill>
                  <a:srgbClr val="CC8800"/>
                </a:solidFill>
              </a:rPr>
              <a:t>Cell 21: 64.1</a:t>
            </a:r>
          </a:p>
        </p:txBody>
      </p:sp>
      <p:sp>
        <p:nvSpPr>
          <p:cNvPr id="15" name="TextBox 14"/>
          <p:cNvSpPr txBox="1"/>
          <p:nvPr/>
        </p:nvSpPr>
        <p:spPr>
          <a:xfrm>
            <a:off x="3383280" y="2331720"/>
            <a:ext cx="2194560" cy="548640"/>
          </a:xfrm>
          <a:prstGeom prst="rect">
            <a:avLst/>
          </a:prstGeom>
          <a:noFill/>
        </p:spPr>
        <p:txBody>
          <a:bodyPr wrap="square">
            <a:spAutoFit/>
          </a:bodyPr>
          <a:lstStyle/>
          <a:p>
            <a:pPr algn="ctr"/>
            <a:r>
              <a:rPr sz="1600" b="1">
                <a:solidFill>
                  <a:srgbClr val="CC8800"/>
                </a:solidFill>
              </a:rPr>
              <a:t>Δ = −7.2</a:t>
            </a:r>
          </a:p>
        </p:txBody>
      </p:sp>
      <p:sp>
        <p:nvSpPr>
          <p:cNvPr id="16" name="Rounded Rectangle 15"/>
          <p:cNvSpPr/>
          <p:nvPr/>
        </p:nvSpPr>
        <p:spPr>
          <a:xfrm>
            <a:off x="6035040" y="1188720"/>
            <a:ext cx="2560320" cy="2011680"/>
          </a:xfrm>
          <a:prstGeom prst="roundRect">
            <a:avLst/>
          </a:prstGeom>
          <a:solidFill>
            <a:srgbClr val="E6F5E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7" name="TextBox 16"/>
          <p:cNvSpPr txBox="1"/>
          <p:nvPr/>
        </p:nvSpPr>
        <p:spPr>
          <a:xfrm>
            <a:off x="6217920" y="1280160"/>
            <a:ext cx="2194560" cy="320040"/>
          </a:xfrm>
          <a:prstGeom prst="rect">
            <a:avLst/>
          </a:prstGeom>
          <a:noFill/>
        </p:spPr>
        <p:txBody>
          <a:bodyPr wrap="square">
            <a:spAutoFit/>
          </a:bodyPr>
          <a:lstStyle/>
          <a:p>
            <a:pPr algn="l"/>
            <a:r>
              <a:rPr sz="1300" b="1">
                <a:solidFill>
                  <a:srgbClr val="228822"/>
                </a:solidFill>
              </a:rPr>
              <a:t>Run 3 (12aebedb)</a:t>
            </a:r>
          </a:p>
        </p:txBody>
      </p:sp>
      <p:sp>
        <p:nvSpPr>
          <p:cNvPr id="18" name="TextBox 17"/>
          <p:cNvSpPr txBox="1"/>
          <p:nvPr/>
        </p:nvSpPr>
        <p:spPr>
          <a:xfrm>
            <a:off x="6217920" y="1554480"/>
            <a:ext cx="2194560" cy="274320"/>
          </a:xfrm>
          <a:prstGeom prst="rect">
            <a:avLst/>
          </a:prstGeom>
          <a:noFill/>
        </p:spPr>
        <p:txBody>
          <a:bodyPr wrap="square">
            <a:spAutoFit/>
          </a:bodyPr>
          <a:lstStyle/>
          <a:p>
            <a:pPr algn="l"/>
            <a:r>
              <a:rPr sz="1100" b="0">
                <a:solidFill>
                  <a:srgbClr val="444444"/>
                </a:solidFill>
              </a:rPr>
              <a:t>Grand avg: 75.9</a:t>
            </a:r>
          </a:p>
        </p:txBody>
      </p:sp>
      <p:sp>
        <p:nvSpPr>
          <p:cNvPr id="19" name="TextBox 18"/>
          <p:cNvSpPr txBox="1"/>
          <p:nvPr/>
        </p:nvSpPr>
        <p:spPr>
          <a:xfrm>
            <a:off x="6217920" y="1783080"/>
            <a:ext cx="2194560" cy="274320"/>
          </a:xfrm>
          <a:prstGeom prst="rect">
            <a:avLst/>
          </a:prstGeom>
          <a:noFill/>
        </p:spPr>
        <p:txBody>
          <a:bodyPr wrap="square">
            <a:spAutoFit/>
          </a:bodyPr>
          <a:lstStyle/>
          <a:p>
            <a:pPr algn="l"/>
            <a:r>
              <a:rPr sz="1100" b="0">
                <a:solidFill>
                  <a:srgbClr val="444444"/>
                </a:solidFill>
              </a:rPr>
              <a:t>Cell 7:  73.3</a:t>
            </a:r>
          </a:p>
        </p:txBody>
      </p:sp>
      <p:sp>
        <p:nvSpPr>
          <p:cNvPr id="20" name="TextBox 19"/>
          <p:cNvSpPr txBox="1"/>
          <p:nvPr/>
        </p:nvSpPr>
        <p:spPr>
          <a:xfrm>
            <a:off x="6217920" y="2011680"/>
            <a:ext cx="2194560" cy="274320"/>
          </a:xfrm>
          <a:prstGeom prst="rect">
            <a:avLst/>
          </a:prstGeom>
          <a:noFill/>
        </p:spPr>
        <p:txBody>
          <a:bodyPr wrap="square">
            <a:spAutoFit/>
          </a:bodyPr>
          <a:lstStyle/>
          <a:p>
            <a:pPr algn="l"/>
            <a:r>
              <a:rPr sz="1100" b="1">
                <a:solidFill>
                  <a:srgbClr val="228822"/>
                </a:solidFill>
              </a:rPr>
              <a:t>Cell 21: 78.8</a:t>
            </a:r>
          </a:p>
        </p:txBody>
      </p:sp>
      <p:sp>
        <p:nvSpPr>
          <p:cNvPr id="21" name="TextBox 20"/>
          <p:cNvSpPr txBox="1"/>
          <p:nvPr/>
        </p:nvSpPr>
        <p:spPr>
          <a:xfrm>
            <a:off x="6217920" y="2331720"/>
            <a:ext cx="2194560" cy="548640"/>
          </a:xfrm>
          <a:prstGeom prst="rect">
            <a:avLst/>
          </a:prstGeom>
          <a:noFill/>
        </p:spPr>
        <p:txBody>
          <a:bodyPr wrap="square">
            <a:spAutoFit/>
          </a:bodyPr>
          <a:lstStyle/>
          <a:p>
            <a:pPr algn="ctr"/>
            <a:r>
              <a:rPr sz="1600" b="1">
                <a:solidFill>
                  <a:srgbClr val="228822"/>
                </a:solidFill>
              </a:rPr>
              <a:t>Δ = +5.5</a:t>
            </a:r>
          </a:p>
        </p:txBody>
      </p:sp>
      <p:sp>
        <p:nvSpPr>
          <p:cNvPr id="22" name="TextBox 21"/>
          <p:cNvSpPr txBox="1"/>
          <p:nvPr/>
        </p:nvSpPr>
        <p:spPr>
          <a:xfrm>
            <a:off x="2880360" y="1920240"/>
            <a:ext cx="365760" cy="365760"/>
          </a:xfrm>
          <a:prstGeom prst="rect">
            <a:avLst/>
          </a:prstGeom>
          <a:noFill/>
        </p:spPr>
        <p:txBody>
          <a:bodyPr wrap="square">
            <a:spAutoFit/>
          </a:bodyPr>
          <a:lstStyle/>
          <a:p>
            <a:pPr algn="ctr"/>
            <a:r>
              <a:rPr sz="2200" b="1">
                <a:solidFill>
                  <a:srgbClr val="888888"/>
                </a:solidFill>
              </a:rPr>
              <a:t>→</a:t>
            </a:r>
          </a:p>
        </p:txBody>
      </p:sp>
      <p:sp>
        <p:nvSpPr>
          <p:cNvPr id="23" name="TextBox 22"/>
          <p:cNvSpPr txBox="1"/>
          <p:nvPr/>
        </p:nvSpPr>
        <p:spPr>
          <a:xfrm>
            <a:off x="5715000" y="1920240"/>
            <a:ext cx="365760" cy="365760"/>
          </a:xfrm>
          <a:prstGeom prst="rect">
            <a:avLst/>
          </a:prstGeom>
          <a:noFill/>
        </p:spPr>
        <p:txBody>
          <a:bodyPr wrap="square">
            <a:spAutoFit/>
          </a:bodyPr>
          <a:lstStyle/>
          <a:p>
            <a:pPr algn="ctr"/>
            <a:r>
              <a:rPr sz="2200" b="1">
                <a:solidFill>
                  <a:srgbClr val="888888"/>
                </a:solidFill>
              </a:rPr>
              <a:t>→</a:t>
            </a:r>
          </a:p>
        </p:txBody>
      </p:sp>
      <p:sp>
        <p:nvSpPr>
          <p:cNvPr id="24" name="Rounded Rectangle 23"/>
          <p:cNvSpPr/>
          <p:nvPr/>
        </p:nvSpPr>
        <p:spPr>
          <a:xfrm>
            <a:off x="365760" y="3383280"/>
            <a:ext cx="3931920" cy="914400"/>
          </a:xfrm>
          <a:prstGeom prst="roundRect">
            <a:avLst/>
          </a:prstGeom>
          <a:solidFill>
            <a:srgbClr val="E8EAF6"/>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5" name="TextBox 24"/>
          <p:cNvSpPr txBox="1"/>
          <p:nvPr/>
        </p:nvSpPr>
        <p:spPr>
          <a:xfrm>
            <a:off x="548640" y="3429000"/>
            <a:ext cx="3657600" cy="274320"/>
          </a:xfrm>
          <a:prstGeom prst="rect">
            <a:avLst/>
          </a:prstGeom>
          <a:noFill/>
        </p:spPr>
        <p:txBody>
          <a:bodyPr wrap="square">
            <a:spAutoFit/>
          </a:bodyPr>
          <a:lstStyle/>
          <a:p>
            <a:pPr algn="l"/>
            <a:r>
              <a:rPr sz="1300" b="1">
                <a:solidFill>
                  <a:srgbClr val="1A1A2E"/>
                </a:solidFill>
              </a:rPr>
              <a:t>Key Statistics</a:t>
            </a:r>
          </a:p>
        </p:txBody>
      </p:sp>
      <p:sp>
        <p:nvSpPr>
          <p:cNvPr id="26" name="TextBox 25"/>
          <p:cNvSpPr txBox="1"/>
          <p:nvPr/>
        </p:nvSpPr>
        <p:spPr>
          <a:xfrm>
            <a:off x="548640" y="3657600"/>
            <a:ext cx="3657600" cy="548640"/>
          </a:xfrm>
          <a:prstGeom prst="rect">
            <a:avLst/>
          </a:prstGeom>
          <a:noFill/>
        </p:spPr>
        <p:txBody>
          <a:bodyPr wrap="square">
            <a:spAutoFit/>
          </a:bodyPr>
          <a:lstStyle/>
          <a:p>
            <a:pPr algn="l"/>
            <a:r>
              <a:rPr sz="1000" b="0">
                <a:solidFill>
                  <a:srgbClr val="333333"/>
                </a:solidFill>
              </a:rPr>
              <a:t>• Cell 21 total improvement: +16.7 pts
• Every rubric dimension improves (run 1 → 3)
• Largest gains: specificity (+0.87), relevance (+0.81)</a:t>
            </a:r>
          </a:p>
        </p:txBody>
      </p:sp>
      <p:sp>
        <p:nvSpPr>
          <p:cNvPr id="27" name="Rounded Rectangle 26"/>
          <p:cNvSpPr/>
          <p:nvPr/>
        </p:nvSpPr>
        <p:spPr>
          <a:xfrm>
            <a:off x="4572000" y="3383280"/>
            <a:ext cx="4114800" cy="914400"/>
          </a:xfrm>
          <a:prstGeom prst="roundRect">
            <a:avLst/>
          </a:prstGeom>
          <a:solidFill>
            <a:srgbClr val="1A1A2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8" name="TextBox 27"/>
          <p:cNvSpPr txBox="1"/>
          <p:nvPr/>
        </p:nvSpPr>
        <p:spPr>
          <a:xfrm>
            <a:off x="4754880" y="3429000"/>
            <a:ext cx="3749039" cy="274320"/>
          </a:xfrm>
          <a:prstGeom prst="rect">
            <a:avLst/>
          </a:prstGeom>
          <a:noFill/>
        </p:spPr>
        <p:txBody>
          <a:bodyPr wrap="square">
            <a:spAutoFit/>
          </a:bodyPr>
          <a:lstStyle/>
          <a:p>
            <a:pPr algn="l"/>
            <a:r>
              <a:rPr sz="1300" b="1">
                <a:solidFill>
                  <a:srgbClr val="FFFFFF"/>
                </a:solidFill>
              </a:rPr>
              <a:t>Inflection Point</a:t>
            </a:r>
          </a:p>
        </p:txBody>
      </p:sp>
      <p:sp>
        <p:nvSpPr>
          <p:cNvPr id="29" name="TextBox 28"/>
          <p:cNvSpPr txBox="1"/>
          <p:nvPr/>
        </p:nvSpPr>
        <p:spPr>
          <a:xfrm>
            <a:off x="4754880" y="3657600"/>
            <a:ext cx="3749039" cy="548640"/>
          </a:xfrm>
          <a:prstGeom prst="rect">
            <a:avLst/>
          </a:prstGeom>
          <a:noFill/>
        </p:spPr>
        <p:txBody>
          <a:bodyPr wrap="square">
            <a:spAutoFit/>
          </a:bodyPr>
          <a:lstStyle/>
          <a:p>
            <a:pPr algn="l"/>
            <a:r>
              <a:rPr sz="1000" b="0">
                <a:solidFill>
                  <a:srgbClr val="DDDDDD"/>
                </a:solidFill>
              </a:rPr>
              <a:t>Writing Pad activation (commit e673c4b) enables the rewrite architecture to contextualize responses. The Mystic Writing Pad (§3.4) is not just theoretical — it's the critical enabler.</a:t>
            </a:r>
          </a:p>
        </p:txBody>
      </p:sp>
      <p:sp>
        <p:nvSpPr>
          <p:cNvPr id="30" name="TextBox 29"/>
          <p:cNvSpPr txBox="1"/>
          <p:nvPr/>
        </p:nvSpPr>
        <p:spPr>
          <a:xfrm>
            <a:off x="365760" y="4480560"/>
            <a:ext cx="8229600" cy="320040"/>
          </a:xfrm>
          <a:prstGeom prst="rect">
            <a:avLst/>
          </a:prstGeom>
          <a:noFill/>
        </p:spPr>
        <p:txBody>
          <a:bodyPr wrap="square">
            <a:spAutoFit/>
          </a:bodyPr>
          <a:lstStyle/>
          <a:p>
            <a:pPr algn="l"/>
            <a:r>
              <a:rPr sz="800" b="0">
                <a:solidFill>
                  <a:srgbClr val="999999"/>
                </a:solidFill>
              </a:rPr>
              <a:t>Limitations: Iterative development runs (not independent experiments). N=13–15 per cell per run. Free-tier models (Nemotron + Kimi K2.5).</a:t>
            </a:r>
          </a:p>
        </p:txBody>
      </p:sp>
    </p:spTree>
  </p:cSld>
  <p:clrMapOvr>
    <a:masterClrMapping/>
  </p:clrMapOvr>
</p:sld>
</file>

<file path=ppt/slides/slide1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What Recognition Looks Like: Transcript Excerpts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Highest-scoring recognition vs lowest-scoring base responses from evaluation corpus (N=4,875)</a:t>
            </a:r>
          </a:p>
        </p:txBody>
      </p:sp>
      <p:sp>
        <p:nvSpPr>
          <p:cNvPr id="4" name="TextBox 3"/>
          <p:cNvSpPr txBox="1"/>
          <p:nvPr/>
        </p:nvSpPr>
        <p:spPr>
          <a:xfrm>
            <a:off x="731520" y="1463040"/>
            <a:ext cx="3200400" cy="320040"/>
          </a:xfrm>
          <a:prstGeom prst="rect">
            <a:avLst/>
          </a:prstGeom>
          <a:noFill/>
        </p:spPr>
        <p:txBody>
          <a:bodyPr wrap="square">
            <a:spAutoFit/>
          </a:bodyPr>
          <a:lstStyle/>
          <a:p>
            <a:pPr algn="l">
              <a:defRPr sz="1600" b="1">
                <a:solidFill>
                  <a:srgbClr val="E88D3F"/>
                </a:solidFill>
                <a:latin typeface="Helvetica Neue"/>
              </a:defRPr>
            </a:pPr>
            <a:r>
              <a:t>Struggling Learner</a:t>
            </a:r>
          </a:p>
        </p:txBody>
      </p:sp>
      <p:sp>
        <p:nvSpPr>
          <p:cNvPr id="5" name="Rounded Rectangle 4"/>
          <p:cNvSpPr/>
          <p:nvPr/>
        </p:nvSpPr>
        <p:spPr>
          <a:xfrm>
            <a:off x="731520" y="182880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822960" y="182880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7" name="TextBox 6"/>
          <p:cNvSpPr txBox="1"/>
          <p:nvPr/>
        </p:nvSpPr>
        <p:spPr>
          <a:xfrm>
            <a:off x="822960" y="2057400"/>
            <a:ext cx="5029200" cy="685800"/>
          </a:xfrm>
          <a:prstGeom prst="rect">
            <a:avLst/>
          </a:prstGeom>
          <a:noFill/>
        </p:spPr>
        <p:txBody>
          <a:bodyPr wrap="square">
            <a:spAutoFit/>
          </a:bodyPr>
          <a:lstStyle/>
          <a:p>
            <a:pPr algn="l">
              <a:defRPr sz="1200" b="0">
                <a:solidFill>
                  <a:srgbClr val="CCCCCC"/>
                </a:solidFill>
                <a:latin typeface="Helvetica Neue"/>
              </a:defRPr>
            </a:pPr>
            <a:r>
              <a:t>"Complete this lecture to maintain your learning streak."</a:t>
            </a:r>
          </a:p>
        </p:txBody>
      </p:sp>
      <p:sp>
        <p:nvSpPr>
          <p:cNvPr id="8" name="Rounded Rectangle 7"/>
          <p:cNvSpPr/>
          <p:nvPr/>
        </p:nvSpPr>
        <p:spPr>
          <a:xfrm>
            <a:off x="6309360" y="182880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400800" y="182880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0" name="TextBox 9"/>
          <p:cNvSpPr txBox="1"/>
          <p:nvPr/>
        </p:nvSpPr>
        <p:spPr>
          <a:xfrm>
            <a:off x="6400800" y="2057400"/>
            <a:ext cx="5029200" cy="685800"/>
          </a:xfrm>
          <a:prstGeom prst="rect">
            <a:avLst/>
          </a:prstGeom>
          <a:noFill/>
        </p:spPr>
        <p:txBody>
          <a:bodyPr wrap="square">
            <a:spAutoFit/>
          </a:bodyPr>
          <a:lstStyle/>
          <a:p>
            <a:pPr algn="l">
              <a:defRPr sz="1200" b="0">
                <a:solidFill>
                  <a:srgbClr val="CCCCCC"/>
                </a:solidFill>
                <a:latin typeface="Helvetica Neue"/>
              </a:defRPr>
            </a:pPr>
            <a:r>
              <a:t>"You've persisted through quiz-479-3 three times...you're wrestling with how recognition operates in the dialectic. Try the simulation."</a:t>
            </a:r>
          </a:p>
        </p:txBody>
      </p:sp>
      <p:sp>
        <p:nvSpPr>
          <p:cNvPr id="11" name="TextBox 10"/>
          <p:cNvSpPr txBox="1"/>
          <p:nvPr/>
        </p:nvSpPr>
        <p:spPr>
          <a:xfrm>
            <a:off x="731520" y="3017520"/>
            <a:ext cx="3657600" cy="320040"/>
          </a:xfrm>
          <a:prstGeom prst="rect">
            <a:avLst/>
          </a:prstGeom>
          <a:noFill/>
        </p:spPr>
        <p:txBody>
          <a:bodyPr wrap="square">
            <a:spAutoFit/>
          </a:bodyPr>
          <a:lstStyle/>
          <a:p>
            <a:pPr algn="l">
              <a:defRPr sz="1600" b="1">
                <a:solidFill>
                  <a:srgbClr val="E88D3F"/>
                </a:solidFill>
                <a:latin typeface="Helvetica Neue"/>
              </a:defRPr>
            </a:pPr>
            <a:r>
              <a:t>Recognition-Seeking Learner</a:t>
            </a:r>
          </a:p>
        </p:txBody>
      </p:sp>
      <p:sp>
        <p:nvSpPr>
          <p:cNvPr id="12" name="Rounded Rectangle 11"/>
          <p:cNvSpPr/>
          <p:nvPr/>
        </p:nvSpPr>
        <p:spPr>
          <a:xfrm>
            <a:off x="731520" y="338328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22960" y="338328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14" name="TextBox 13"/>
          <p:cNvSpPr txBox="1"/>
          <p:nvPr/>
        </p:nvSpPr>
        <p:spPr>
          <a:xfrm>
            <a:off x="822960" y="3611880"/>
            <a:ext cx="5029200" cy="685800"/>
          </a:xfrm>
          <a:prstGeom prst="rect">
            <a:avLst/>
          </a:prstGeom>
          <a:noFill/>
        </p:spPr>
        <p:txBody>
          <a:bodyPr wrap="square">
            <a:spAutoFit/>
          </a:bodyPr>
          <a:lstStyle/>
          <a:p>
            <a:pPr algn="l">
              <a:defRPr sz="1200" b="0">
                <a:solidFill>
                  <a:srgbClr val="CCCCCC"/>
                </a:solidFill>
                <a:latin typeface="Helvetica Neue"/>
              </a:defRPr>
            </a:pPr>
            <a:r>
              <a:t>"Spend 30 minutes reviewing foundational material before moving to advanced topics."</a:t>
            </a:r>
          </a:p>
        </p:txBody>
      </p:sp>
      <p:sp>
        <p:nvSpPr>
          <p:cNvPr id="15" name="Rounded Rectangle 14"/>
          <p:cNvSpPr/>
          <p:nvPr/>
        </p:nvSpPr>
        <p:spPr>
          <a:xfrm>
            <a:off x="6309360" y="338328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400800" y="338328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17" name="TextBox 16"/>
          <p:cNvSpPr txBox="1"/>
          <p:nvPr/>
        </p:nvSpPr>
        <p:spPr>
          <a:xfrm>
            <a:off x="6400800" y="3611880"/>
            <a:ext cx="5029200" cy="685800"/>
          </a:xfrm>
          <a:prstGeom prst="rect">
            <a:avLst/>
          </a:prstGeom>
          <a:noFill/>
        </p:spPr>
        <p:txBody>
          <a:bodyPr wrap="square">
            <a:spAutoFit/>
          </a:bodyPr>
          <a:lstStyle/>
          <a:p>
            <a:pPr algn="l">
              <a:defRPr sz="1200" b="0">
                <a:solidFill>
                  <a:srgbClr val="CCCCCC"/>
                </a:solidFill>
                <a:latin typeface="Helvetica Neue"/>
              </a:defRPr>
            </a:pPr>
            <a:r>
              <a:t>"Your dance and musical improvisation metaphors show how dialectics transform both partners—let's test them in the master-servant analysis."</a:t>
            </a:r>
          </a:p>
        </p:txBody>
      </p:sp>
      <p:sp>
        <p:nvSpPr>
          <p:cNvPr id="18" name="TextBox 17"/>
          <p:cNvSpPr txBox="1"/>
          <p:nvPr/>
        </p:nvSpPr>
        <p:spPr>
          <a:xfrm>
            <a:off x="731520" y="4572000"/>
            <a:ext cx="3657600" cy="320040"/>
          </a:xfrm>
          <a:prstGeom prst="rect">
            <a:avLst/>
          </a:prstGeom>
          <a:noFill/>
        </p:spPr>
        <p:txBody>
          <a:bodyPr wrap="square">
            <a:spAutoFit/>
          </a:bodyPr>
          <a:lstStyle/>
          <a:p>
            <a:pPr algn="l">
              <a:defRPr sz="1600" b="1">
                <a:solidFill>
                  <a:srgbClr val="E88D3F"/>
                </a:solidFill>
                <a:latin typeface="Helvetica Neue"/>
              </a:defRPr>
            </a:pPr>
            <a:r>
              <a:t>Adversarial Tester</a:t>
            </a:r>
          </a:p>
        </p:txBody>
      </p:sp>
      <p:sp>
        <p:nvSpPr>
          <p:cNvPr id="19" name="Rounded Rectangle 18"/>
          <p:cNvSpPr/>
          <p:nvPr/>
        </p:nvSpPr>
        <p:spPr>
          <a:xfrm>
            <a:off x="731520" y="4937760"/>
            <a:ext cx="5303520" cy="1005840"/>
          </a:xfrm>
          <a:prstGeom prst="roundRect">
            <a:avLst/>
          </a:prstGeom>
          <a:solidFill>
            <a:srgbClr val="302020"/>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0" name="TextBox 19"/>
          <p:cNvSpPr txBox="1"/>
          <p:nvPr/>
        </p:nvSpPr>
        <p:spPr>
          <a:xfrm>
            <a:off x="822960" y="4937760"/>
            <a:ext cx="640080" cy="274320"/>
          </a:xfrm>
          <a:prstGeom prst="rect">
            <a:avLst/>
          </a:prstGeom>
          <a:noFill/>
        </p:spPr>
        <p:txBody>
          <a:bodyPr wrap="square">
            <a:spAutoFit/>
          </a:bodyPr>
          <a:lstStyle/>
          <a:p>
            <a:pPr algn="l">
              <a:defRPr sz="1100" b="1">
                <a:solidFill>
                  <a:srgbClr val="E06C6C"/>
                </a:solidFill>
                <a:latin typeface="Helvetica Neue"/>
              </a:defRPr>
            </a:pPr>
            <a:r>
              <a:t>Base</a:t>
            </a:r>
          </a:p>
        </p:txBody>
      </p:sp>
      <p:sp>
        <p:nvSpPr>
          <p:cNvPr id="21" name="TextBox 20"/>
          <p:cNvSpPr txBox="1"/>
          <p:nvPr/>
        </p:nvSpPr>
        <p:spPr>
          <a:xfrm>
            <a:off x="822960" y="5166360"/>
            <a:ext cx="5029200" cy="685800"/>
          </a:xfrm>
          <a:prstGeom prst="rect">
            <a:avLst/>
          </a:prstGeom>
          <a:noFill/>
        </p:spPr>
        <p:txBody>
          <a:bodyPr wrap="square">
            <a:spAutoFit/>
          </a:bodyPr>
          <a:lstStyle/>
          <a:p>
            <a:pPr algn="l">
              <a:defRPr sz="1200" b="0">
                <a:solidFill>
                  <a:srgbClr val="CCCCCC"/>
                </a:solidFill>
                <a:latin typeface="Helvetica Neue"/>
              </a:defRPr>
            </a:pPr>
            <a:r>
              <a:t>"Begin with an introductory lecture covering core concepts to build a solid knowledge base."</a:t>
            </a:r>
          </a:p>
        </p:txBody>
      </p:sp>
      <p:sp>
        <p:nvSpPr>
          <p:cNvPr id="22" name="Rounded Rectangle 21"/>
          <p:cNvSpPr/>
          <p:nvPr/>
        </p:nvSpPr>
        <p:spPr>
          <a:xfrm>
            <a:off x="6309360" y="4937760"/>
            <a:ext cx="5303520" cy="1005840"/>
          </a:xfrm>
          <a:prstGeom prst="roundRect">
            <a:avLst/>
          </a:prstGeom>
          <a:solidFill>
            <a:srgbClr val="203020"/>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3" name="TextBox 22"/>
          <p:cNvSpPr txBox="1"/>
          <p:nvPr/>
        </p:nvSpPr>
        <p:spPr>
          <a:xfrm>
            <a:off x="6400800" y="4937760"/>
            <a:ext cx="822960" cy="274320"/>
          </a:xfrm>
          <a:prstGeom prst="rect">
            <a:avLst/>
          </a:prstGeom>
          <a:noFill/>
        </p:spPr>
        <p:txBody>
          <a:bodyPr wrap="square">
            <a:spAutoFit/>
          </a:bodyPr>
          <a:lstStyle/>
          <a:p>
            <a:pPr algn="l">
              <a:defRPr sz="1100" b="1">
                <a:solidFill>
                  <a:srgbClr val="7EBB8F"/>
                </a:solidFill>
                <a:latin typeface="Helvetica Neue"/>
              </a:defRPr>
            </a:pPr>
            <a:r>
              <a:t>Recog</a:t>
            </a:r>
          </a:p>
        </p:txBody>
      </p:sp>
      <p:sp>
        <p:nvSpPr>
          <p:cNvPr id="24" name="TextBox 23"/>
          <p:cNvSpPr txBox="1"/>
          <p:nvPr/>
        </p:nvSpPr>
        <p:spPr>
          <a:xfrm>
            <a:off x="6400800" y="5166360"/>
            <a:ext cx="5029200" cy="685800"/>
          </a:xfrm>
          <a:prstGeom prst="rect">
            <a:avLst/>
          </a:prstGeom>
          <a:noFill/>
        </p:spPr>
        <p:txBody>
          <a:bodyPr wrap="square">
            <a:spAutoFit/>
          </a:bodyPr>
          <a:lstStyle/>
          <a:p>
            <a:pPr algn="l">
              <a:defRPr sz="1200" b="0">
                <a:solidFill>
                  <a:srgbClr val="CCCCCC"/>
                </a:solidFill>
                <a:latin typeface="Helvetica Neue"/>
              </a:defRPr>
            </a:pPr>
            <a:r>
              <a:t>"You've tested whether I'll simply validate your critiques or engage with their substance—you're right to demand intellectual honesty."</a:t>
            </a:r>
          </a:p>
        </p:txBody>
      </p:sp>
      <p:sp>
        <p:nvSpPr>
          <p:cNvPr id="25" name="Rounded Rectangle 24"/>
          <p:cNvSpPr/>
          <p:nvPr/>
        </p:nvSpPr>
        <p:spPr>
          <a:xfrm>
            <a:off x="731520" y="6126480"/>
            <a:ext cx="10698480" cy="4572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26" name="TextBox 25"/>
          <p:cNvSpPr txBox="1"/>
          <p:nvPr/>
        </p:nvSpPr>
        <p:spPr>
          <a:xfrm>
            <a:off x="1005840" y="6126480"/>
            <a:ext cx="10058400" cy="457200"/>
          </a:xfrm>
          <a:prstGeom prst="rect">
            <a:avLst/>
          </a:prstGeom>
          <a:noFill/>
        </p:spPr>
        <p:txBody>
          <a:bodyPr wrap="square">
            <a:spAutoFit/>
          </a:bodyPr>
          <a:lstStyle/>
          <a:p>
            <a:pPr algn="l">
              <a:defRPr sz="1300" b="1">
                <a:solidFill>
                  <a:srgbClr val="E88D3F"/>
                </a:solidFill>
                <a:latin typeface="Helvetica Neue"/>
              </a:defRPr>
            </a:pPr>
            <a:r>
              <a:t>Base = context-free directives for any learner.  Recognition = engages specific history, contributions, and stance.</a:t>
            </a:r>
          </a:p>
        </p:txBody>
      </p:sp>
    </p:spTree>
  </p:cSld>
  <p:clrMapOvr>
    <a:masterClrMapping/>
  </p:clrMapOvr>
</p:sld>
</file>

<file path=ppt/slides/slide1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365760"/>
            <a:ext cx="9144000" cy="640080"/>
          </a:xfrm>
          <a:prstGeom prst="rect">
            <a:avLst/>
          </a:prstGeom>
          <a:noFill/>
        </p:spPr>
        <p:txBody>
          <a:bodyPr wrap="square">
            <a:spAutoFit/>
          </a:bodyPr>
          <a:lstStyle/>
          <a:p>
            <a:pPr algn="l">
              <a:defRPr sz="3200" b="1">
                <a:solidFill>
                  <a:srgbClr val="F0F0F0"/>
                </a:solidFill>
                <a:latin typeface="Helvetica Neue"/>
              </a:defRPr>
            </a:pPr>
            <a:r>
              <a:t>Qualitative Evidence: Lexical &amp; Thematic Analysis</a:t>
            </a:r>
          </a:p>
        </p:txBody>
      </p:sp>
      <p:sp>
        <p:nvSpPr>
          <p:cNvPr id="3" name="TextBox 2"/>
          <p:cNvSpPr txBox="1"/>
          <p:nvPr/>
        </p:nvSpPr>
        <p:spPr>
          <a:xfrm>
            <a:off x="731520" y="960120"/>
            <a:ext cx="9144000" cy="365760"/>
          </a:xfrm>
          <a:prstGeom prst="rect">
            <a:avLst/>
          </a:prstGeom>
          <a:noFill/>
        </p:spPr>
        <p:txBody>
          <a:bodyPr wrap="square">
            <a:spAutoFit/>
          </a:bodyPr>
          <a:lstStyle/>
          <a:p>
            <a:pPr algn="l">
              <a:defRPr sz="1400" b="0">
                <a:solidFill>
                  <a:srgbClr val="999999"/>
                </a:solidFill>
                <a:latin typeface="Helvetica Neue"/>
              </a:defRPr>
            </a:pPr>
            <a:r>
              <a:t>Automated analysis of full suggestion corpus (Base N=2,510; Recognition N=2,365)</a:t>
            </a:r>
          </a:p>
        </p:txBody>
      </p:sp>
      <p:sp>
        <p:nvSpPr>
          <p:cNvPr id="4" name="Rounded Rectangle 3"/>
          <p:cNvSpPr/>
          <p:nvPr/>
        </p:nvSpPr>
        <p:spPr>
          <a:xfrm>
            <a:off x="457200" y="1554480"/>
            <a:ext cx="5486400" cy="23774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731520" y="1645920"/>
            <a:ext cx="5029200" cy="365760"/>
          </a:xfrm>
          <a:prstGeom prst="rect">
            <a:avLst/>
          </a:prstGeom>
          <a:noFill/>
        </p:spPr>
        <p:txBody>
          <a:bodyPr wrap="square">
            <a:spAutoFit/>
          </a:bodyPr>
          <a:lstStyle/>
          <a:p>
            <a:pPr algn="l">
              <a:defRPr sz="1800" b="1">
                <a:solidFill>
                  <a:srgbClr val="6C9BCE"/>
                </a:solidFill>
                <a:latin typeface="Helvetica Neue"/>
              </a:defRPr>
            </a:pPr>
            <a:r>
              <a:t>Lexical Diversity</a:t>
            </a:r>
          </a:p>
        </p:txBody>
      </p:sp>
      <p:sp>
        <p:nvSpPr>
          <p:cNvPr id="6" name="TextBox 5"/>
          <p:cNvSpPr txBox="1"/>
          <p:nvPr/>
        </p:nvSpPr>
        <p:spPr>
          <a:xfrm>
            <a:off x="731520" y="2103120"/>
            <a:ext cx="5029200" cy="365760"/>
          </a:xfrm>
          <a:prstGeom prst="rect">
            <a:avLst/>
          </a:prstGeom>
          <a:noFill/>
        </p:spPr>
        <p:txBody>
          <a:bodyPr wrap="square">
            <a:spAutoFit/>
          </a:bodyPr>
          <a:lstStyle/>
          <a:p>
            <a:pPr algn="l">
              <a:defRPr sz="1400" b="0">
                <a:solidFill>
                  <a:srgbClr val="7EBB8F"/>
                </a:solidFill>
                <a:latin typeface="Helvetica Neue"/>
              </a:defRPr>
            </a:pPr>
            <a:r>
              <a:t>Vocabulary:  Base 2,319  vs  Recognition 3,689  (+59%)</a:t>
            </a:r>
          </a:p>
        </p:txBody>
      </p:sp>
      <p:sp>
        <p:nvSpPr>
          <p:cNvPr id="7" name="TextBox 6"/>
          <p:cNvSpPr txBox="1"/>
          <p:nvPr/>
        </p:nvSpPr>
        <p:spPr>
          <a:xfrm>
            <a:off x="731520" y="2560320"/>
            <a:ext cx="2286000" cy="274320"/>
          </a:xfrm>
          <a:prstGeom prst="rect">
            <a:avLst/>
          </a:prstGeom>
          <a:noFill/>
        </p:spPr>
        <p:txBody>
          <a:bodyPr wrap="square">
            <a:spAutoFit/>
          </a:bodyPr>
          <a:lstStyle/>
          <a:p>
            <a:pPr algn="l">
              <a:defRPr sz="1300" b="1">
                <a:solidFill>
                  <a:srgbClr val="E88D3F"/>
                </a:solidFill>
                <a:latin typeface="Helvetica Neue"/>
              </a:defRPr>
            </a:pPr>
            <a:r>
              <a:t>Recognition-skewed:</a:t>
            </a:r>
          </a:p>
        </p:txBody>
      </p:sp>
      <p:sp>
        <p:nvSpPr>
          <p:cNvPr id="8" name="TextBox 7"/>
          <p:cNvSpPr txBox="1"/>
          <p:nvPr/>
        </p:nvSpPr>
        <p:spPr>
          <a:xfrm>
            <a:off x="731520" y="2834640"/>
            <a:ext cx="5029200" cy="457200"/>
          </a:xfrm>
          <a:prstGeom prst="rect">
            <a:avLst/>
          </a:prstGeom>
          <a:noFill/>
        </p:spPr>
        <p:txBody>
          <a:bodyPr wrap="square">
            <a:spAutoFit/>
          </a:bodyPr>
          <a:lstStyle/>
          <a:p>
            <a:pPr algn="l">
              <a:defRPr sz="1200" b="0">
                <a:solidFill>
                  <a:srgbClr val="CCCCCC"/>
                </a:solidFill>
                <a:latin typeface="Helvetica Neue"/>
              </a:defRPr>
            </a:pPr>
            <a:r>
              <a:t>consider (95×), transformed (29×), productive (29×), unpack (26×), complicates (17×)</a:t>
            </a:r>
          </a:p>
        </p:txBody>
      </p:sp>
      <p:sp>
        <p:nvSpPr>
          <p:cNvPr id="9" name="TextBox 8"/>
          <p:cNvSpPr txBox="1"/>
          <p:nvPr/>
        </p:nvSpPr>
        <p:spPr>
          <a:xfrm>
            <a:off x="731520" y="3200400"/>
            <a:ext cx="2286000" cy="274320"/>
          </a:xfrm>
          <a:prstGeom prst="rect">
            <a:avLst/>
          </a:prstGeom>
          <a:noFill/>
        </p:spPr>
        <p:txBody>
          <a:bodyPr wrap="square">
            <a:spAutoFit/>
          </a:bodyPr>
          <a:lstStyle/>
          <a:p>
            <a:pPr algn="l">
              <a:defRPr sz="1300" b="1">
                <a:solidFill>
                  <a:srgbClr val="E06C6C"/>
                </a:solidFill>
                <a:latin typeface="Helvetica Neue"/>
              </a:defRPr>
            </a:pPr>
            <a:r>
              <a:t>Base-skewed:</a:t>
            </a:r>
          </a:p>
        </p:txBody>
      </p:sp>
      <p:sp>
        <p:nvSpPr>
          <p:cNvPr id="10" name="TextBox 9"/>
          <p:cNvSpPr txBox="1"/>
          <p:nvPr/>
        </p:nvSpPr>
        <p:spPr>
          <a:xfrm>
            <a:off x="731520" y="3474720"/>
            <a:ext cx="5029200" cy="457200"/>
          </a:xfrm>
          <a:prstGeom prst="rect">
            <a:avLst/>
          </a:prstGeom>
          <a:noFill/>
        </p:spPr>
        <p:txBody>
          <a:bodyPr wrap="square">
            <a:spAutoFit/>
          </a:bodyPr>
          <a:lstStyle/>
          <a:p>
            <a:pPr algn="l">
              <a:defRPr sz="1200" b="0">
                <a:solidFill>
                  <a:srgbClr val="CCCCCC"/>
                </a:solidFill>
                <a:latin typeface="Helvetica Neue"/>
              </a:defRPr>
            </a:pPr>
            <a:r>
              <a:t>agents, run, reinforcement, revisiting, completions, tackling</a:t>
            </a:r>
          </a:p>
        </p:txBody>
      </p:sp>
      <p:sp>
        <p:nvSpPr>
          <p:cNvPr id="11" name="TextBox 10"/>
          <p:cNvSpPr txBox="1"/>
          <p:nvPr/>
        </p:nvSpPr>
        <p:spPr>
          <a:xfrm>
            <a:off x="731520" y="3840480"/>
            <a:ext cx="5029200" cy="457200"/>
          </a:xfrm>
          <a:prstGeom prst="rect">
            <a:avLst/>
          </a:prstGeom>
          <a:noFill/>
        </p:spPr>
        <p:txBody>
          <a:bodyPr wrap="square">
            <a:spAutoFit/>
          </a:bodyPr>
          <a:lstStyle/>
          <a:p>
            <a:pPr algn="l">
              <a:defRPr sz="1000" b="0">
                <a:solidFill>
                  <a:srgbClr val="999999"/>
                </a:solidFill>
                <a:latin typeface="Helvetica Neue"/>
              </a:defRPr>
            </a:pPr>
            <a:r>
              <a:t>(Course-domain terms — simulation agents, activity directives, pedagogical review — not evaluation framework artifacts)</a:t>
            </a:r>
          </a:p>
        </p:txBody>
      </p:sp>
      <p:sp>
        <p:nvSpPr>
          <p:cNvPr id="12" name="Rounded Rectangle 11"/>
          <p:cNvSpPr/>
          <p:nvPr/>
        </p:nvSpPr>
        <p:spPr>
          <a:xfrm>
            <a:off x="6217920" y="1554480"/>
            <a:ext cx="5486400" cy="23774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6492240" y="1645920"/>
            <a:ext cx="5029200" cy="365760"/>
          </a:xfrm>
          <a:prstGeom prst="rect">
            <a:avLst/>
          </a:prstGeom>
          <a:noFill/>
        </p:spPr>
        <p:txBody>
          <a:bodyPr wrap="square">
            <a:spAutoFit/>
          </a:bodyPr>
          <a:lstStyle/>
          <a:p>
            <a:pPr algn="l">
              <a:defRPr sz="1800" b="1">
                <a:solidFill>
                  <a:srgbClr val="7EBB8F"/>
                </a:solidFill>
                <a:latin typeface="Helvetica Neue"/>
              </a:defRPr>
            </a:pPr>
            <a:r>
              <a:t>Thematic Coding</a:t>
            </a:r>
          </a:p>
        </p:txBody>
      </p:sp>
      <p:graphicFrame>
        <p:nvGraphicFramePr>
          <p:cNvPr id="14" name="Table 13"/>
          <p:cNvGraphicFramePr>
            <a:graphicFrameLocks noGrp="1"/>
          </p:cNvGraphicFramePr>
          <p:nvPr/>
        </p:nvGraphicFramePr>
        <p:xfrm>
          <a:off x="6217920" y="2194560"/>
          <a:ext cx="5120640" cy="1463040"/>
        </p:xfrm>
        <a:graphic>
          <a:graphicData uri="http://schemas.openxmlformats.org/drawingml/2006/table">
            <a:tbl>
              <a:tblPr firstRow="1" bandRow="1">
                <a:tableStyleId>{5C22544A-7EE6-4342-B048-85BDC9FD1C3A}</a:tableStyleId>
              </a:tblPr>
              <a:tblGrid>
                <a:gridCol w="1828800"/>
                <a:gridCol w="914400"/>
                <a:gridCol w="914400"/>
                <a:gridCol w="822960"/>
                <a:gridCol w="640080"/>
              </a:tblGrid>
              <a:tr h="365760">
                <a:tc>
                  <a:txBody>
                    <a:bodyPr/>
                    <a:lstStyle/>
                    <a:p>
                      <a:pPr>
                        <a:defRPr sz="1300" b="1">
                          <a:solidFill>
                            <a:srgbClr val="1A1A2E"/>
                          </a:solidFill>
                          <a:latin typeface="Helvetica Neue"/>
                        </a:defRPr>
                      </a:pPr>
                      <a:r>
                        <a:t>Category</a:t>
                      </a:r>
                    </a:p>
                  </a:txBody>
                  <a:tcPr>
                    <a:solidFill>
                      <a:srgbClr val="7EBB8F"/>
                    </a:solidFill>
                  </a:tcPr>
                </a:tc>
                <a:tc>
                  <a:txBody>
                    <a:bodyPr/>
                    <a:lstStyle/>
                    <a:p>
                      <a:pPr>
                        <a:defRPr sz="1300" b="1">
                          <a:solidFill>
                            <a:srgbClr val="1A1A2E"/>
                          </a:solidFill>
                          <a:latin typeface="Helvetica Neue"/>
                        </a:defRPr>
                      </a:pPr>
                      <a:r>
                        <a:t>Base</a:t>
                      </a:r>
                    </a:p>
                  </a:txBody>
                  <a:tcPr>
                    <a:solidFill>
                      <a:srgbClr val="7EBB8F"/>
                    </a:solidFill>
                  </a:tcPr>
                </a:tc>
                <a:tc>
                  <a:txBody>
                    <a:bodyPr/>
                    <a:lstStyle/>
                    <a:p>
                      <a:pPr>
                        <a:defRPr sz="1300" b="1">
                          <a:solidFill>
                            <a:srgbClr val="1A1A2E"/>
                          </a:solidFill>
                          <a:latin typeface="Helvetica Neue"/>
                        </a:defRPr>
                      </a:pPr>
                      <a:r>
                        <a:t>Recog</a:t>
                      </a:r>
                    </a:p>
                  </a:txBody>
                  <a:tcPr>
                    <a:solidFill>
                      <a:srgbClr val="7EBB8F"/>
                    </a:solidFill>
                  </a:tcPr>
                </a:tc>
                <a:tc>
                  <a:txBody>
                    <a:bodyPr/>
                    <a:lstStyle/>
                    <a:p>
                      <a:pPr>
                        <a:defRPr sz="1300" b="1">
                          <a:solidFill>
                            <a:srgbClr val="1A1A2E"/>
                          </a:solidFill>
                          <a:latin typeface="Helvetica Neue"/>
                        </a:defRPr>
                      </a:pPr>
                      <a:r>
                        <a:t>Ratio</a:t>
                      </a:r>
                    </a:p>
                  </a:txBody>
                  <a:tcPr>
                    <a:solidFill>
                      <a:srgbClr val="7EBB8F"/>
                    </a:solidFill>
                  </a:tcPr>
                </a:tc>
                <a:tc>
                  <a:txBody>
                    <a:bodyPr/>
                    <a:lstStyle/>
                    <a:p>
                      <a:pPr>
                        <a:defRPr sz="1300" b="1">
                          <a:solidFill>
                            <a:srgbClr val="1A1A2E"/>
                          </a:solidFill>
                          <a:latin typeface="Helvetica Neue"/>
                        </a:defRPr>
                      </a:pPr>
                      <a:r>
                        <a:t>Sig</a:t>
                      </a:r>
                    </a:p>
                  </a:txBody>
                  <a:tcPr>
                    <a:solidFill>
                      <a:srgbClr val="7EBB8F"/>
                    </a:solidFill>
                  </a:tcPr>
                </a:tc>
              </a:tr>
              <a:tr h="365760">
                <a:tc>
                  <a:txBody>
                    <a:bodyPr/>
                    <a:lstStyle/>
                    <a:p>
                      <a:pPr>
                        <a:defRPr sz="1300">
                          <a:solidFill>
                            <a:srgbClr val="F0F0F0"/>
                          </a:solidFill>
                          <a:latin typeface="Helvetica Neue"/>
                        </a:defRPr>
                      </a:pPr>
                      <a:r>
                        <a:t>Struggle-honoring</a:t>
                      </a:r>
                    </a:p>
                  </a:txBody>
                  <a:tcPr>
                    <a:solidFill>
                      <a:srgbClr val="24243E"/>
                    </a:solidFill>
                  </a:tcPr>
                </a:tc>
                <a:tc>
                  <a:txBody>
                    <a:bodyPr/>
                    <a:lstStyle/>
                    <a:p>
                      <a:pPr>
                        <a:defRPr sz="1300">
                          <a:solidFill>
                            <a:srgbClr val="F0F0F0"/>
                          </a:solidFill>
                          <a:latin typeface="Helvetica Neue"/>
                        </a:defRPr>
                      </a:pPr>
                      <a:r>
                        <a:t>1.5/1k</a:t>
                      </a:r>
                    </a:p>
                  </a:txBody>
                  <a:tcPr>
                    <a:solidFill>
                      <a:srgbClr val="24243E"/>
                    </a:solidFill>
                  </a:tcPr>
                </a:tc>
                <a:tc>
                  <a:txBody>
                    <a:bodyPr/>
                    <a:lstStyle/>
                    <a:p>
                      <a:pPr>
                        <a:defRPr sz="1300">
                          <a:solidFill>
                            <a:srgbClr val="F0F0F0"/>
                          </a:solidFill>
                          <a:latin typeface="Helvetica Neue"/>
                        </a:defRPr>
                      </a:pPr>
                      <a:r>
                        <a:t>4.6/1k</a:t>
                      </a:r>
                    </a:p>
                  </a:txBody>
                  <a:tcPr>
                    <a:solidFill>
                      <a:srgbClr val="24243E"/>
                    </a:solidFill>
                  </a:tcPr>
                </a:tc>
                <a:tc>
                  <a:txBody>
                    <a:bodyPr/>
                    <a:lstStyle/>
                    <a:p>
                      <a:pPr>
                        <a:defRPr sz="1300">
                          <a:solidFill>
                            <a:srgbClr val="F0F0F0"/>
                          </a:solidFill>
                          <a:latin typeface="Helvetica Neue"/>
                        </a:defRPr>
                      </a:pPr>
                      <a:r>
                        <a:t>3.1×</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r h="365760">
                <a:tc>
                  <a:txBody>
                    <a:bodyPr/>
                    <a:lstStyle/>
                    <a:p>
                      <a:pPr>
                        <a:defRPr sz="1300">
                          <a:solidFill>
                            <a:srgbClr val="F0F0F0"/>
                          </a:solidFill>
                          <a:latin typeface="Helvetica Neue"/>
                        </a:defRPr>
                      </a:pPr>
                      <a:r>
                        <a:t>Engagement markers</a:t>
                      </a:r>
                    </a:p>
                  </a:txBody>
                  <a:tcPr>
                    <a:solidFill>
                      <a:srgbClr val="2A2A45"/>
                    </a:solidFill>
                  </a:tcPr>
                </a:tc>
                <a:tc>
                  <a:txBody>
                    <a:bodyPr/>
                    <a:lstStyle/>
                    <a:p>
                      <a:pPr>
                        <a:defRPr sz="1300">
                          <a:solidFill>
                            <a:srgbClr val="F0F0F0"/>
                          </a:solidFill>
                          <a:latin typeface="Helvetica Neue"/>
                        </a:defRPr>
                      </a:pPr>
                      <a:r>
                        <a:t>2.0/1k</a:t>
                      </a:r>
                    </a:p>
                  </a:txBody>
                  <a:tcPr>
                    <a:solidFill>
                      <a:srgbClr val="2A2A45"/>
                    </a:solidFill>
                  </a:tcPr>
                </a:tc>
                <a:tc>
                  <a:txBody>
                    <a:bodyPr/>
                    <a:lstStyle/>
                    <a:p>
                      <a:pPr>
                        <a:defRPr sz="1300">
                          <a:solidFill>
                            <a:srgbClr val="F0F0F0"/>
                          </a:solidFill>
                          <a:latin typeface="Helvetica Neue"/>
                        </a:defRPr>
                      </a:pPr>
                      <a:r>
                        <a:t>3.6/1k</a:t>
                      </a:r>
                    </a:p>
                  </a:txBody>
                  <a:tcPr>
                    <a:solidFill>
                      <a:srgbClr val="2A2A45"/>
                    </a:solidFill>
                  </a:tcPr>
                </a:tc>
                <a:tc>
                  <a:txBody>
                    <a:bodyPr/>
                    <a:lstStyle/>
                    <a:p>
                      <a:pPr>
                        <a:defRPr sz="1300">
                          <a:solidFill>
                            <a:srgbClr val="F0F0F0"/>
                          </a:solidFill>
                          <a:latin typeface="Helvetica Neue"/>
                        </a:defRPr>
                      </a:pPr>
                      <a:r>
                        <a:t>1.8×</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r>
              <a:tr h="365760">
                <a:tc>
                  <a:txBody>
                    <a:bodyPr/>
                    <a:lstStyle/>
                    <a:p>
                      <a:pPr>
                        <a:defRPr sz="1300">
                          <a:solidFill>
                            <a:srgbClr val="F0F0F0"/>
                          </a:solidFill>
                          <a:latin typeface="Helvetica Neue"/>
                        </a:defRPr>
                      </a:pPr>
                      <a:r>
                        <a:t>Generic/placeholder</a:t>
                      </a:r>
                    </a:p>
                  </a:txBody>
                  <a:tcPr>
                    <a:solidFill>
                      <a:srgbClr val="24243E"/>
                    </a:solidFill>
                  </a:tcPr>
                </a:tc>
                <a:tc>
                  <a:txBody>
                    <a:bodyPr/>
                    <a:lstStyle/>
                    <a:p>
                      <a:pPr>
                        <a:defRPr sz="1300">
                          <a:solidFill>
                            <a:srgbClr val="F0F0F0"/>
                          </a:solidFill>
                          <a:latin typeface="Helvetica Neue"/>
                        </a:defRPr>
                      </a:pPr>
                      <a:r>
                        <a:t>10.2/1k</a:t>
                      </a:r>
                    </a:p>
                  </a:txBody>
                  <a:tcPr>
                    <a:solidFill>
                      <a:srgbClr val="24243E"/>
                    </a:solidFill>
                  </a:tcPr>
                </a:tc>
                <a:tc>
                  <a:txBody>
                    <a:bodyPr/>
                    <a:lstStyle/>
                    <a:p>
                      <a:pPr>
                        <a:defRPr sz="1300">
                          <a:solidFill>
                            <a:srgbClr val="F0F0F0"/>
                          </a:solidFill>
                          <a:latin typeface="Helvetica Neue"/>
                        </a:defRPr>
                      </a:pPr>
                      <a:r>
                        <a:t>3.4/1k</a:t>
                      </a:r>
                    </a:p>
                  </a:txBody>
                  <a:tcPr>
                    <a:solidFill>
                      <a:srgbClr val="24243E"/>
                    </a:solidFill>
                  </a:tcPr>
                </a:tc>
                <a:tc>
                  <a:txBody>
                    <a:bodyPr/>
                    <a:lstStyle/>
                    <a:p>
                      <a:pPr>
                        <a:defRPr sz="1300">
                          <a:solidFill>
                            <a:srgbClr val="F0F0F0"/>
                          </a:solidFill>
                          <a:latin typeface="Helvetica Neue"/>
                        </a:defRPr>
                      </a:pPr>
                      <a:r>
                        <a:t>0.33×</a:t>
                      </a:r>
                    </a:p>
                  </a:txBody>
                  <a:tcPr>
                    <a:solidFill>
                      <a:srgbClr val="24243E"/>
                    </a:solidFill>
                  </a:tcPr>
                </a:tc>
                <a:tc>
                  <a:txBody>
                    <a:bodyPr/>
                    <a:lstStyle/>
                    <a:p>
                      <a:pPr>
                        <a:defRPr sz="1300">
                          <a:solidFill>
                            <a:srgbClr val="F0F0F0"/>
                          </a:solidFill>
                          <a:latin typeface="Helvetica Neue"/>
                        </a:defRPr>
                      </a:pPr>
                      <a:r>
                        <a:t>*</a:t>
                      </a:r>
                    </a:p>
                  </a:txBody>
                  <a:tcPr>
                    <a:solidFill>
                      <a:srgbClr val="24243E"/>
                    </a:solidFill>
                  </a:tcPr>
                </a:tc>
              </a:tr>
            </a:tbl>
          </a:graphicData>
        </a:graphic>
      </p:graphicFrame>
      <p:sp>
        <p:nvSpPr>
          <p:cNvPr id="15" name="Rounded Rectangle 14"/>
          <p:cNvSpPr/>
          <p:nvPr/>
        </p:nvSpPr>
        <p:spPr>
          <a:xfrm>
            <a:off x="457200" y="4297680"/>
            <a:ext cx="11247120" cy="22860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731520" y="438912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17" name="TextBox 16"/>
          <p:cNvSpPr txBox="1"/>
          <p:nvPr/>
        </p:nvSpPr>
        <p:spPr>
          <a:xfrm>
            <a:off x="731520" y="4846320"/>
            <a:ext cx="10515600" cy="146304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vocabulary is interpersonal and process-oriented; base vocabulary is task-oriented and procedural</a:t>
            </a:r>
          </a:p>
          <a:p>
            <a:pPr>
              <a:spcBef>
                <a:spcPts val="200"/>
              </a:spcBef>
              <a:spcAft>
                <a:spcPts val="800"/>
              </a:spcAft>
            </a:pPr>
            <a:r>
              <a:rPr sz="1400">
                <a:solidFill>
                  <a:srgbClr val="E88D3F"/>
                </a:solidFill>
                <a:latin typeface="Helvetica Neue"/>
              </a:rPr>
              <a:t>•  </a:t>
            </a:r>
            <a:r>
              <a:rPr sz="1400">
                <a:solidFill>
                  <a:srgbClr val="CCCCCC"/>
                </a:solidFill>
                <a:latin typeface="Helvetica Neue"/>
              </a:rPr>
              <a:t>Struggle-honoring language 3.1× more frequent — consistent with productive negativity emphasis</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Generic/placeholder language 3× more frequent in base — reflects one-directional instructional stance</a:t>
            </a:r>
          </a:p>
          <a:p>
            <a:pPr>
              <a:spcBef>
                <a:spcPts val="200"/>
              </a:spcBef>
              <a:spcAft>
                <a:spcPts val="800"/>
              </a:spcAft>
            </a:pPr>
            <a:r>
              <a:rPr sz="1400">
                <a:solidFill>
                  <a:srgbClr val="E88D3F"/>
                </a:solidFill>
                <a:latin typeface="Helvetica Neue"/>
              </a:rPr>
              <a:t>•  </a:t>
            </a:r>
            <a:r>
              <a:rPr sz="1400">
                <a:solidFill>
                  <a:srgbClr val="CCCCCC"/>
                </a:solidFill>
                <a:latin typeface="Helvetica Neue"/>
              </a:rPr>
              <a:t>Score differences correspond to observable relational differences, not rubric-gaming or keyword matching</a:t>
            </a:r>
          </a:p>
        </p:txBody>
      </p:sp>
    </p:spTree>
  </p:cSld>
  <p:clrMapOvr>
    <a:masterClrMapping/>
  </p:clrMapOvr>
</p:sld>
</file>

<file path=ppt/slides/slide1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Summary of Key Findings</a:t>
            </a:r>
          </a:p>
        </p:txBody>
      </p:sp>
      <p:sp>
        <p:nvSpPr>
          <p:cNvPr id="3" name="Rectangle 2"/>
          <p:cNvSpPr/>
          <p:nvPr/>
        </p:nvSpPr>
        <p:spPr>
          <a:xfrm>
            <a:off x="731520" y="1417320"/>
            <a:ext cx="73152" cy="822960"/>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51560" y="1371600"/>
            <a:ext cx="2743200" cy="365760"/>
          </a:xfrm>
          <a:prstGeom prst="rect">
            <a:avLst/>
          </a:prstGeom>
          <a:noFill/>
        </p:spPr>
        <p:txBody>
          <a:bodyPr wrap="square">
            <a:spAutoFit/>
          </a:bodyPr>
          <a:lstStyle/>
          <a:p>
            <a:pPr algn="l">
              <a:defRPr sz="1600" b="1">
                <a:solidFill>
                  <a:srgbClr val="E88D3F"/>
                </a:solidFill>
                <a:latin typeface="Helvetica Neue"/>
              </a:defRPr>
            </a:pPr>
            <a:r>
              <a:t>43% unique contribution</a:t>
            </a:r>
          </a:p>
        </p:txBody>
      </p:sp>
      <p:sp>
        <p:nvSpPr>
          <p:cNvPr id="5" name="TextBox 4"/>
          <p:cNvSpPr txBox="1"/>
          <p:nvPr/>
        </p:nvSpPr>
        <p:spPr>
          <a:xfrm>
            <a:off x="3840480" y="1371600"/>
            <a:ext cx="7772400" cy="914400"/>
          </a:xfrm>
          <a:prstGeom prst="rect">
            <a:avLst/>
          </a:prstGeom>
          <a:noFill/>
        </p:spPr>
        <p:txBody>
          <a:bodyPr wrap="square">
            <a:spAutoFit/>
          </a:bodyPr>
          <a:lstStyle/>
          <a:p>
            <a:pPr algn="l">
              <a:defRPr sz="1300" b="0">
                <a:solidFill>
                  <a:srgbClr val="CCCCCC"/>
                </a:solidFill>
                <a:latin typeface="Helvetica Neue"/>
              </a:defRPr>
            </a:pPr>
            <a:r>
              <a:t>Recognition adds +8.7 pts beyond prompt engineering alone. The theoretical framework has measurable empirical footprint (though confounded with memory integration).</a:t>
            </a:r>
          </a:p>
        </p:txBody>
      </p:sp>
      <p:sp>
        <p:nvSpPr>
          <p:cNvPr id="6" name="Rectangle 5"/>
          <p:cNvSpPr/>
          <p:nvPr/>
        </p:nvSpPr>
        <p:spPr>
          <a:xfrm>
            <a:off x="731520" y="2468880"/>
            <a:ext cx="73152" cy="822960"/>
          </a:xfrm>
          <a:prstGeom prst="rect">
            <a:avLst/>
          </a:prstGeom>
          <a:solidFill>
            <a:srgbClr val="E06C6C"/>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1051560" y="2423160"/>
            <a:ext cx="2743200" cy="365760"/>
          </a:xfrm>
          <a:prstGeom prst="rect">
            <a:avLst/>
          </a:prstGeom>
          <a:noFill/>
        </p:spPr>
        <p:txBody>
          <a:bodyPr wrap="square">
            <a:spAutoFit/>
          </a:bodyPr>
          <a:lstStyle/>
          <a:p>
            <a:pPr algn="l">
              <a:defRPr sz="1600" b="1">
                <a:solidFill>
                  <a:srgbClr val="E06C6C"/>
                </a:solidFill>
                <a:latin typeface="Helvetica Neue"/>
              </a:defRPr>
            </a:pPr>
            <a:r>
              <a:t>A×B synergy not confirmed</a:t>
            </a:r>
          </a:p>
        </p:txBody>
      </p:sp>
      <p:sp>
        <p:nvSpPr>
          <p:cNvPr id="8" name="TextBox 7"/>
          <p:cNvSpPr txBox="1"/>
          <p:nvPr/>
        </p:nvSpPr>
        <p:spPr>
          <a:xfrm>
            <a:off x="3840480" y="2423160"/>
            <a:ext cx="7772400" cy="914400"/>
          </a:xfrm>
          <a:prstGeom prst="rect">
            <a:avLst/>
          </a:prstGeom>
          <a:noFill/>
        </p:spPr>
        <p:txBody>
          <a:bodyPr wrap="square">
            <a:spAutoFit/>
          </a:bodyPr>
          <a:lstStyle/>
          <a:p>
            <a:pPr algn="l">
              <a:defRPr sz="1300" b="0">
                <a:solidFill>
                  <a:srgbClr val="CCCCCC"/>
                </a:solidFill>
                <a:latin typeface="Helvetica Neue"/>
              </a:defRPr>
            </a:pPr>
            <a:r>
              <a:t>Nemotron (N=17) suggested recognition-specific synergy, but this did not replicate on Kimi (N=350 factorial; N=60 dedicated). Model-specific, hypothesis-generating only.</a:t>
            </a:r>
          </a:p>
        </p:txBody>
      </p:sp>
      <p:sp>
        <p:nvSpPr>
          <p:cNvPr id="9" name="Rectangle 8"/>
          <p:cNvSpPr/>
          <p:nvPr/>
        </p:nvSpPr>
        <p:spPr>
          <a:xfrm>
            <a:off x="731520" y="352044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51560" y="3474720"/>
            <a:ext cx="2743200" cy="365760"/>
          </a:xfrm>
          <a:prstGeom prst="rect">
            <a:avLst/>
          </a:prstGeom>
          <a:noFill/>
        </p:spPr>
        <p:txBody>
          <a:bodyPr wrap="square">
            <a:spAutoFit/>
          </a:bodyPr>
          <a:lstStyle/>
          <a:p>
            <a:pPr algn="l">
              <a:defRPr sz="1600" b="1">
                <a:solidFill>
                  <a:srgbClr val="7EBB8F"/>
                </a:solidFill>
                <a:latin typeface="Helvetica Neue"/>
              </a:defRPr>
            </a:pPr>
            <a:r>
              <a:t>Bilateral transformation</a:t>
            </a:r>
          </a:p>
        </p:txBody>
      </p:sp>
      <p:sp>
        <p:nvSpPr>
          <p:cNvPr id="11" name="TextBox 10"/>
          <p:cNvSpPr txBox="1"/>
          <p:nvPr/>
        </p:nvSpPr>
        <p:spPr>
          <a:xfrm>
            <a:off x="3840480" y="3474720"/>
            <a:ext cx="7772400" cy="914400"/>
          </a:xfrm>
          <a:prstGeom prst="rect">
            <a:avLst/>
          </a:prstGeom>
          <a:noFill/>
        </p:spPr>
        <p:txBody>
          <a:bodyPr wrap="square">
            <a:spAutoFit/>
          </a:bodyPr>
          <a:lstStyle/>
          <a:p>
            <a:pPr algn="l">
              <a:defRPr sz="1300" b="0">
                <a:solidFill>
                  <a:srgbClr val="CCCCCC"/>
                </a:solidFill>
                <a:latin typeface="Helvetica Neue"/>
              </a:defRPr>
            </a:pPr>
            <a:r>
              <a:t>Recognition-prompted tutors adapt +36% more than baseline. Empirical grounding for the theoretical claim that recognition produces mutual change.</a:t>
            </a:r>
          </a:p>
        </p:txBody>
      </p:sp>
      <p:sp>
        <p:nvSpPr>
          <p:cNvPr id="12" name="Rectangle 11"/>
          <p:cNvSpPr/>
          <p:nvPr/>
        </p:nvSpPr>
        <p:spPr>
          <a:xfrm>
            <a:off x="731520" y="4572000"/>
            <a:ext cx="73152" cy="822960"/>
          </a:xfrm>
          <a:prstGeom prst="rect">
            <a:avLst/>
          </a:prstGeom>
          <a:solidFill>
            <a:srgbClr val="6C9BCE"/>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1051560" y="4526280"/>
            <a:ext cx="2743200" cy="365760"/>
          </a:xfrm>
          <a:prstGeom prst="rect">
            <a:avLst/>
          </a:prstGeom>
          <a:noFill/>
        </p:spPr>
        <p:txBody>
          <a:bodyPr wrap="square">
            <a:spAutoFit/>
          </a:bodyPr>
          <a:lstStyle/>
          <a:p>
            <a:pPr algn="l">
              <a:defRPr sz="1600" b="1">
                <a:solidFill>
                  <a:srgbClr val="6C9BCE"/>
                </a:solidFill>
                <a:latin typeface="Helvetica Neue"/>
              </a:defRPr>
            </a:pPr>
            <a:r>
              <a:t>Domain generalizability confirmed</a:t>
            </a:r>
          </a:p>
        </p:txBody>
      </p:sp>
      <p:sp>
        <p:nvSpPr>
          <p:cNvPr id="14" name="TextBox 13"/>
          <p:cNvSpPr txBox="1"/>
          <p:nvPr/>
        </p:nvSpPr>
        <p:spPr>
          <a:xfrm>
            <a:off x="3840480" y="4526280"/>
            <a:ext cx="7772400" cy="914400"/>
          </a:xfrm>
          <a:prstGeom prst="rect">
            <a:avLst/>
          </a:prstGeom>
          <a:noFill/>
        </p:spPr>
        <p:txBody>
          <a:bodyPr wrap="square">
            <a:spAutoFit/>
          </a:bodyPr>
          <a:lstStyle/>
          <a:p>
            <a:pPr algn="l">
              <a:defRPr sz="1300" b="0">
                <a:solidFill>
                  <a:srgbClr val="CCCCCC"/>
                </a:solidFill>
                <a:latin typeface="Helvetica Neue"/>
              </a:defRPr>
            </a:pPr>
            <a:r>
              <a:t>Recognition advantage replicates across philosophy and elementary math, and across Kimi and Nemotron. Effects concentrated in challenging scenarios.</a:t>
            </a:r>
          </a:p>
        </p:txBody>
      </p:sp>
      <p:sp>
        <p:nvSpPr>
          <p:cNvPr id="15" name="Rectangle 14"/>
          <p:cNvSpPr/>
          <p:nvPr/>
        </p:nvSpPr>
        <p:spPr>
          <a:xfrm>
            <a:off x="731520" y="5623560"/>
            <a:ext cx="73152" cy="822960"/>
          </a:xfrm>
          <a:prstGeom prst="rect">
            <a:avLst/>
          </a:prstGeom>
          <a:solidFill>
            <a:srgbClr val="7EBB8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1051560" y="5577840"/>
            <a:ext cx="2743200" cy="365760"/>
          </a:xfrm>
          <a:prstGeom prst="rect">
            <a:avLst/>
          </a:prstGeom>
          <a:noFill/>
        </p:spPr>
        <p:txBody>
          <a:bodyPr wrap="square">
            <a:spAutoFit/>
          </a:bodyPr>
          <a:lstStyle/>
          <a:p>
            <a:pPr algn="l">
              <a:defRPr sz="1600" b="1">
                <a:solidFill>
                  <a:srgbClr val="7EBB8F"/>
                </a:solidFill>
                <a:latin typeface="Helvetica Neue"/>
              </a:defRPr>
            </a:pPr>
            <a:r>
              <a:t>Multi-agent as reality testing</a:t>
            </a:r>
          </a:p>
        </p:txBody>
      </p:sp>
      <p:sp>
        <p:nvSpPr>
          <p:cNvPr id="17" name="TextBox 16"/>
          <p:cNvSpPr txBox="1"/>
          <p:nvPr/>
        </p:nvSpPr>
        <p:spPr>
          <a:xfrm>
            <a:off x="3840480" y="5577840"/>
            <a:ext cx="7772400" cy="914400"/>
          </a:xfrm>
          <a:prstGeom prst="rect">
            <a:avLst/>
          </a:prstGeom>
          <a:noFill/>
        </p:spPr>
        <p:txBody>
          <a:bodyPr wrap="square">
            <a:spAutoFit/>
          </a:bodyPr>
          <a:lstStyle/>
          <a:p>
            <a:pPr algn="l">
              <a:defRPr sz="1300" b="0">
                <a:solidFill>
                  <a:srgbClr val="CCCCCC"/>
                </a:solidFill>
                <a:latin typeface="Helvetica Neue"/>
              </a:defRPr>
            </a:pPr>
            <a:r>
              <a:t>On new domains, the Superego catches hallucinated content. Essential for domain transfer, particularly with models prone to domain confusion.</a:t>
            </a:r>
          </a:p>
        </p:txBody>
      </p:sp>
      <p:sp>
        <p:nvSpPr>
          <p:cNvPr id="18" name="Rectangle 17"/>
          <p:cNvSpPr/>
          <p:nvPr/>
        </p:nvSpPr>
        <p:spPr>
          <a:xfrm>
            <a:off x="365760" y="3977639"/>
            <a:ext cx="8412480" cy="594360"/>
          </a:xfrm>
          <a:prstGeom prst="rect">
            <a:avLst/>
          </a:prstGeom>
          <a:solidFill>
            <a:srgbClr val="E8F5E8"/>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548640" y="3977639"/>
            <a:ext cx="3657600" cy="274320"/>
          </a:xfrm>
          <a:prstGeom prst="rect">
            <a:avLst/>
          </a:prstGeom>
          <a:noFill/>
        </p:spPr>
        <p:txBody>
          <a:bodyPr wrap="square">
            <a:spAutoFit/>
          </a:bodyPr>
          <a:lstStyle/>
          <a:p>
            <a:pPr algn="l"/>
            <a:r>
              <a:rPr sz="1200" b="1">
                <a:solidFill>
                  <a:srgbClr val="1A1A2E"/>
                </a:solidFill>
              </a:rPr>
              <a:t>Writing Pad enables dynamic rewriting</a:t>
            </a:r>
          </a:p>
        </p:txBody>
      </p:sp>
      <p:sp>
        <p:nvSpPr>
          <p:cNvPr id="20" name="TextBox 19"/>
          <p:cNvSpPr txBox="1"/>
          <p:nvPr/>
        </p:nvSpPr>
        <p:spPr>
          <a:xfrm>
            <a:off x="548640" y="4206240"/>
            <a:ext cx="8046720" cy="320040"/>
          </a:xfrm>
          <a:prstGeom prst="rect">
            <a:avLst/>
          </a:prstGeom>
          <a:noFill/>
        </p:spPr>
        <p:txBody>
          <a:bodyPr wrap="square">
            <a:spAutoFit/>
          </a:bodyPr>
          <a:lstStyle/>
          <a:p>
            <a:pPr algn="l"/>
            <a:r>
              <a:rPr sz="900" b="0">
                <a:solidFill>
                  <a:srgbClr val="333333"/>
                </a:solidFill>
              </a:rPr>
              <a:t>Cell 21 progresses from trailing by 7.2 pts to leading by 5.5 pts once Writing Pad memory is activated. Every rubric dimension improves. The Mystic Writing Pad is the critical enabler for dynamic prompt adaptation.</a:t>
            </a:r>
          </a:p>
        </p:txBody>
      </p:sp>
    </p:spTree>
  </p:cSld>
  <p:clrMapOvr>
    <a:masterClrMapping/>
  </p:clrMapOvr>
</p:sld>
</file>

<file path=ppt/slides/slide1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Practical Deployment Recommendations</a:t>
            </a:r>
          </a:p>
        </p:txBody>
      </p:sp>
      <p:sp>
        <p:nvSpPr>
          <p:cNvPr id="3" name="Rounded Rectangle 2"/>
          <p:cNvSpPr/>
          <p:nvPr/>
        </p:nvSpPr>
        <p:spPr>
          <a:xfrm>
            <a:off x="731520" y="1371600"/>
            <a:ext cx="3474720" cy="41148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3108960" cy="365760"/>
          </a:xfrm>
          <a:prstGeom prst="rect">
            <a:avLst/>
          </a:prstGeom>
          <a:noFill/>
        </p:spPr>
        <p:txBody>
          <a:bodyPr wrap="square">
            <a:spAutoFit/>
          </a:bodyPr>
          <a:lstStyle/>
          <a:p>
            <a:pPr algn="ctr">
              <a:defRPr sz="1800" b="1">
                <a:solidFill>
                  <a:srgbClr val="E88D3F"/>
                </a:solidFill>
                <a:latin typeface="Helvetica Neue"/>
              </a:defRPr>
            </a:pPr>
            <a:r>
              <a:t>Well-Trained Domain</a:t>
            </a:r>
          </a:p>
        </p:txBody>
      </p:sp>
      <p:sp>
        <p:nvSpPr>
          <p:cNvPr id="5" name="TextBox 4"/>
          <p:cNvSpPr txBox="1"/>
          <p:nvPr/>
        </p:nvSpPr>
        <p:spPr>
          <a:xfrm>
            <a:off x="914400" y="1828800"/>
            <a:ext cx="3108960" cy="274320"/>
          </a:xfrm>
          <a:prstGeom prst="rect">
            <a:avLst/>
          </a:prstGeom>
          <a:noFill/>
        </p:spPr>
        <p:txBody>
          <a:bodyPr wrap="square">
            <a:spAutoFit/>
          </a:bodyPr>
          <a:lstStyle/>
          <a:p>
            <a:pPr algn="ctr">
              <a:defRPr sz="1200" b="0">
                <a:solidFill>
                  <a:srgbClr val="999999"/>
                </a:solidFill>
                <a:latin typeface="Helvetica Neue"/>
              </a:defRPr>
            </a:pPr>
            <a:r>
              <a:t>e.g. philosophy</a:t>
            </a:r>
          </a:p>
        </p:txBody>
      </p:sp>
      <p:sp>
        <p:nvSpPr>
          <p:cNvPr id="6" name="TextBox 5"/>
          <p:cNvSpPr txBox="1"/>
          <p:nvPr/>
        </p:nvSpPr>
        <p:spPr>
          <a:xfrm>
            <a:off x="914400" y="2286000"/>
            <a:ext cx="3108960" cy="548640"/>
          </a:xfrm>
          <a:prstGeom prst="rect">
            <a:avLst/>
          </a:prstGeom>
          <a:noFill/>
        </p:spPr>
        <p:txBody>
          <a:bodyPr wrap="square">
            <a:spAutoFit/>
          </a:bodyPr>
          <a:lstStyle/>
          <a:p>
            <a:pPr algn="ctr">
              <a:defRPr sz="2800" b="1">
                <a:solidFill>
                  <a:srgbClr val="E88D3F"/>
                </a:solidFill>
                <a:latin typeface="Helvetica Neue"/>
              </a:defRPr>
            </a:pPr>
            <a:r>
              <a:t>92.5 avg</a:t>
            </a:r>
          </a:p>
        </p:txBody>
      </p:sp>
      <p:sp>
        <p:nvSpPr>
          <p:cNvPr id="7" name="TextBox 6"/>
          <p:cNvSpPr txBox="1"/>
          <p:nvPr/>
        </p:nvSpPr>
        <p:spPr>
          <a:xfrm>
            <a:off x="91440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Single-agent</a:t>
            </a:r>
          </a:p>
        </p:txBody>
      </p:sp>
      <p:sp>
        <p:nvSpPr>
          <p:cNvPr id="8" name="TextBox 7"/>
          <p:cNvSpPr txBox="1"/>
          <p:nvPr/>
        </p:nvSpPr>
        <p:spPr>
          <a:xfrm>
            <a:off x="914400" y="3474720"/>
            <a:ext cx="3108960" cy="1371600"/>
          </a:xfrm>
          <a:prstGeom prst="rect">
            <a:avLst/>
          </a:prstGeom>
          <a:noFill/>
        </p:spPr>
        <p:txBody>
          <a:bodyPr wrap="square">
            <a:spAutoFit/>
          </a:bodyPr>
          <a:lstStyle/>
          <a:p>
            <a:pPr algn="ctr">
              <a:defRPr sz="1200" b="0">
                <a:solidFill>
                  <a:srgbClr val="CCCCCC"/>
                </a:solidFill>
                <a:latin typeface="Helvetica Neue"/>
              </a:defRPr>
            </a:pPr>
            <a:r>
              <a:t>Recognition prompts alone provide most benefit.</a:t>
            </a:r>
            <a:br/>
            <a:r>
              <a:t>Multi-agent adds only +0.5 pts.</a:t>
            </a:r>
          </a:p>
        </p:txBody>
      </p:sp>
      <p:sp>
        <p:nvSpPr>
          <p:cNvPr id="9" name="Rounded Rectangle 8"/>
          <p:cNvSpPr/>
          <p:nvPr/>
        </p:nvSpPr>
        <p:spPr>
          <a:xfrm>
            <a:off x="4572000" y="1371600"/>
            <a:ext cx="3474720" cy="41148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1463040"/>
            <a:ext cx="3108960" cy="365760"/>
          </a:xfrm>
          <a:prstGeom prst="rect">
            <a:avLst/>
          </a:prstGeom>
          <a:noFill/>
        </p:spPr>
        <p:txBody>
          <a:bodyPr wrap="square">
            <a:spAutoFit/>
          </a:bodyPr>
          <a:lstStyle/>
          <a:p>
            <a:pPr algn="ctr">
              <a:defRPr sz="1800" b="1">
                <a:solidFill>
                  <a:srgbClr val="6C9BCE"/>
                </a:solidFill>
                <a:latin typeface="Helvetica Neue"/>
              </a:defRPr>
            </a:pPr>
            <a:r>
              <a:t>New Domain / Transfer</a:t>
            </a:r>
          </a:p>
        </p:txBody>
      </p:sp>
      <p:sp>
        <p:nvSpPr>
          <p:cNvPr id="11" name="TextBox 10"/>
          <p:cNvSpPr txBox="1"/>
          <p:nvPr/>
        </p:nvSpPr>
        <p:spPr>
          <a:xfrm>
            <a:off x="4754880" y="1828800"/>
            <a:ext cx="3108960" cy="274320"/>
          </a:xfrm>
          <a:prstGeom prst="rect">
            <a:avLst/>
          </a:prstGeom>
          <a:noFill/>
        </p:spPr>
        <p:txBody>
          <a:bodyPr wrap="square">
            <a:spAutoFit/>
          </a:bodyPr>
          <a:lstStyle/>
          <a:p>
            <a:pPr algn="ctr">
              <a:defRPr sz="1200" b="0">
                <a:solidFill>
                  <a:srgbClr val="999999"/>
                </a:solidFill>
                <a:latin typeface="Helvetica Neue"/>
              </a:defRPr>
            </a:pPr>
            <a:r>
              <a:t>e.g. elementary math</a:t>
            </a:r>
          </a:p>
        </p:txBody>
      </p:sp>
      <p:sp>
        <p:nvSpPr>
          <p:cNvPr id="12" name="TextBox 11"/>
          <p:cNvSpPr txBox="1"/>
          <p:nvPr/>
        </p:nvSpPr>
        <p:spPr>
          <a:xfrm>
            <a:off x="4754880" y="2286000"/>
            <a:ext cx="3108960" cy="548640"/>
          </a:xfrm>
          <a:prstGeom prst="rect">
            <a:avLst/>
          </a:prstGeom>
          <a:noFill/>
        </p:spPr>
        <p:txBody>
          <a:bodyPr wrap="square">
            <a:spAutoFit/>
          </a:bodyPr>
          <a:lstStyle/>
          <a:p>
            <a:pPr algn="ctr">
              <a:defRPr sz="2800" b="1">
                <a:solidFill>
                  <a:srgbClr val="6C9BCE"/>
                </a:solidFill>
                <a:latin typeface="Helvetica Neue"/>
              </a:defRPr>
            </a:pPr>
            <a:r>
              <a:t>77.3 avg</a:t>
            </a:r>
          </a:p>
        </p:txBody>
      </p:sp>
      <p:sp>
        <p:nvSpPr>
          <p:cNvPr id="13" name="TextBox 12"/>
          <p:cNvSpPr txBox="1"/>
          <p:nvPr/>
        </p:nvSpPr>
        <p:spPr>
          <a:xfrm>
            <a:off x="4754880" y="2926080"/>
            <a:ext cx="3108960" cy="457200"/>
          </a:xfrm>
          <a:prstGeom prst="rect">
            <a:avLst/>
          </a:prstGeom>
          <a:noFill/>
        </p:spPr>
        <p:txBody>
          <a:bodyPr wrap="square">
            <a:spAutoFit/>
          </a:bodyPr>
          <a:lstStyle/>
          <a:p>
            <a:pPr algn="ctr">
              <a:defRPr sz="1400" b="1">
                <a:solidFill>
                  <a:srgbClr val="F0F0F0"/>
                </a:solidFill>
                <a:latin typeface="Helvetica Neue"/>
              </a:defRPr>
            </a:pPr>
            <a:r>
              <a:t>Recognition + Multi-agent</a:t>
            </a:r>
          </a:p>
        </p:txBody>
      </p:sp>
      <p:sp>
        <p:nvSpPr>
          <p:cNvPr id="14" name="TextBox 13"/>
          <p:cNvSpPr txBox="1"/>
          <p:nvPr/>
        </p:nvSpPr>
        <p:spPr>
          <a:xfrm>
            <a:off x="4754880" y="3474720"/>
            <a:ext cx="3108960" cy="1371600"/>
          </a:xfrm>
          <a:prstGeom prst="rect">
            <a:avLst/>
          </a:prstGeom>
          <a:noFill/>
        </p:spPr>
        <p:txBody>
          <a:bodyPr wrap="square">
            <a:spAutoFit/>
          </a:bodyPr>
          <a:lstStyle/>
          <a:p>
            <a:pPr algn="ctr">
              <a:defRPr sz="1200" b="0">
                <a:solidFill>
                  <a:srgbClr val="CCCCCC"/>
                </a:solidFill>
                <a:latin typeface="Helvetica Neue"/>
              </a:defRPr>
            </a:pPr>
            <a:r>
              <a:t>Superego catches domain hallucinations.</a:t>
            </a:r>
            <a:br/>
            <a:r>
              <a:t>Essential error correction for new content.</a:t>
            </a:r>
          </a:p>
        </p:txBody>
      </p:sp>
      <p:sp>
        <p:nvSpPr>
          <p:cNvPr id="15" name="Rounded Rectangle 14"/>
          <p:cNvSpPr/>
          <p:nvPr/>
        </p:nvSpPr>
        <p:spPr>
          <a:xfrm>
            <a:off x="8412480" y="1371600"/>
            <a:ext cx="3474720" cy="41148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8595360" y="1463040"/>
            <a:ext cx="3108960" cy="365760"/>
          </a:xfrm>
          <a:prstGeom prst="rect">
            <a:avLst/>
          </a:prstGeom>
          <a:noFill/>
        </p:spPr>
        <p:txBody>
          <a:bodyPr wrap="square">
            <a:spAutoFit/>
          </a:bodyPr>
          <a:lstStyle/>
          <a:p>
            <a:pPr algn="ctr">
              <a:defRPr sz="1800" b="1">
                <a:solidFill>
                  <a:srgbClr val="7EBB8F"/>
                </a:solidFill>
                <a:latin typeface="Helvetica Neue"/>
              </a:defRPr>
            </a:pPr>
            <a:r>
              <a:t>Budget Deployment</a:t>
            </a:r>
          </a:p>
        </p:txBody>
      </p:sp>
      <p:sp>
        <p:nvSpPr>
          <p:cNvPr id="17" name="TextBox 16"/>
          <p:cNvSpPr txBox="1"/>
          <p:nvPr/>
        </p:nvSpPr>
        <p:spPr>
          <a:xfrm>
            <a:off x="8595360" y="1828800"/>
            <a:ext cx="3108960" cy="274320"/>
          </a:xfrm>
          <a:prstGeom prst="rect">
            <a:avLst/>
          </a:prstGeom>
          <a:noFill/>
        </p:spPr>
        <p:txBody>
          <a:bodyPr wrap="square">
            <a:spAutoFit/>
          </a:bodyPr>
          <a:lstStyle/>
          <a:p>
            <a:pPr algn="ctr">
              <a:defRPr sz="1200" b="0">
                <a:solidFill>
                  <a:srgbClr val="999999"/>
                </a:solidFill>
                <a:latin typeface="Helvetica Neue"/>
              </a:defRPr>
            </a:pPr>
            <a:r>
              <a:t>cost-sensitive</a:t>
            </a:r>
          </a:p>
        </p:txBody>
      </p:sp>
      <p:sp>
        <p:nvSpPr>
          <p:cNvPr id="18" name="TextBox 17"/>
          <p:cNvSpPr txBox="1"/>
          <p:nvPr/>
        </p:nvSpPr>
        <p:spPr>
          <a:xfrm>
            <a:off x="8595360" y="2286000"/>
            <a:ext cx="3108960" cy="548640"/>
          </a:xfrm>
          <a:prstGeom prst="rect">
            <a:avLst/>
          </a:prstGeom>
          <a:noFill/>
        </p:spPr>
        <p:txBody>
          <a:bodyPr wrap="square">
            <a:spAutoFit/>
          </a:bodyPr>
          <a:lstStyle/>
          <a:p>
            <a:pPr algn="ctr">
              <a:defRPr sz="2800" b="1">
                <a:solidFill>
                  <a:srgbClr val="7EBB8F"/>
                </a:solidFill>
                <a:latin typeface="Helvetica Neue"/>
              </a:defRPr>
            </a:pPr>
            <a:r>
              <a:t>83.3 avg</a:t>
            </a:r>
          </a:p>
        </p:txBody>
      </p:sp>
      <p:sp>
        <p:nvSpPr>
          <p:cNvPr id="19" name="TextBox 18"/>
          <p:cNvSpPr txBox="1"/>
          <p:nvPr/>
        </p:nvSpPr>
        <p:spPr>
          <a:xfrm>
            <a:off x="8595360" y="2926080"/>
            <a:ext cx="3108960" cy="457200"/>
          </a:xfrm>
          <a:prstGeom prst="rect">
            <a:avLst/>
          </a:prstGeom>
          <a:noFill/>
        </p:spPr>
        <p:txBody>
          <a:bodyPr wrap="square">
            <a:spAutoFit/>
          </a:bodyPr>
          <a:lstStyle/>
          <a:p>
            <a:pPr algn="ctr">
              <a:defRPr sz="1400" b="1">
                <a:solidFill>
                  <a:srgbClr val="F0F0F0"/>
                </a:solidFill>
                <a:latin typeface="Helvetica Neue"/>
              </a:defRPr>
            </a:pPr>
            <a:r>
              <a:t>Enhanced + Single-agent</a:t>
            </a:r>
          </a:p>
        </p:txBody>
      </p:sp>
      <p:sp>
        <p:nvSpPr>
          <p:cNvPr id="20" name="TextBox 19"/>
          <p:cNvSpPr txBox="1"/>
          <p:nvPr/>
        </p:nvSpPr>
        <p:spPr>
          <a:xfrm>
            <a:off x="8595360" y="3474720"/>
            <a:ext cx="3108960" cy="1371600"/>
          </a:xfrm>
          <a:prstGeom prst="rect">
            <a:avLst/>
          </a:prstGeom>
          <a:noFill/>
        </p:spPr>
        <p:txBody>
          <a:bodyPr wrap="square">
            <a:spAutoFit/>
          </a:bodyPr>
          <a:lstStyle/>
          <a:p>
            <a:pPr algn="ctr">
              <a:defRPr sz="1200" b="0">
                <a:solidFill>
                  <a:srgbClr val="CCCCCC"/>
                </a:solidFill>
                <a:latin typeface="Helvetica Neue"/>
              </a:defRPr>
            </a:pPr>
            <a:r>
              <a:t>Good instructions without recognition theory.</a:t>
            </a:r>
            <a:br/>
            <a:r>
              <a:t>Reasonable quality at lowest cost.</a:t>
            </a:r>
          </a:p>
        </p:txBody>
      </p:sp>
      <p:sp>
        <p:nvSpPr>
          <p:cNvPr id="21" name="TextBox 20"/>
          <p:cNvSpPr txBox="1"/>
          <p:nvPr/>
        </p:nvSpPr>
        <p:spPr>
          <a:xfrm>
            <a:off x="731520" y="5943600"/>
            <a:ext cx="10698480" cy="457200"/>
          </a:xfrm>
          <a:prstGeom prst="rect">
            <a:avLst/>
          </a:prstGeom>
          <a:noFill/>
        </p:spPr>
        <p:txBody>
          <a:bodyPr wrap="square">
            <a:spAutoFit/>
          </a:bodyPr>
          <a:lstStyle/>
          <a:p>
            <a:pPr algn="l">
              <a:defRPr sz="1400" b="0">
                <a:solidFill>
                  <a:srgbClr val="999999"/>
                </a:solidFill>
                <a:latin typeface="Helvetica Neue"/>
              </a:defRPr>
            </a:pPr>
            <a:r>
              <a:t>The "right" architecture depends on content characteristics and deployment context. All models tested are free-tier / budget models.</a:t>
            </a:r>
          </a:p>
        </p:txBody>
      </p:sp>
    </p:spTree>
  </p:cSld>
  <p:clrMapOvr>
    <a:masterClrMapping/>
  </p:clrMapOvr>
</p:sld>
</file>

<file path=ppt/slides/slide1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Limitations &amp; Future Work</a:t>
            </a:r>
          </a:p>
        </p:txBody>
      </p:sp>
      <p:sp>
        <p:nvSpPr>
          <p:cNvPr id="3" name="TextBox 2"/>
          <p:cNvSpPr txBox="1"/>
          <p:nvPr/>
        </p:nvSpPr>
        <p:spPr>
          <a:xfrm>
            <a:off x="731520" y="1280160"/>
            <a:ext cx="2743200" cy="365760"/>
          </a:xfrm>
          <a:prstGeom prst="rect">
            <a:avLst/>
          </a:prstGeom>
          <a:noFill/>
        </p:spPr>
        <p:txBody>
          <a:bodyPr wrap="square">
            <a:spAutoFit/>
          </a:bodyPr>
          <a:lstStyle/>
          <a:p>
            <a:pPr algn="l">
              <a:defRPr sz="1500" b="1">
                <a:solidFill>
                  <a:srgbClr val="E06C6C"/>
                </a:solidFill>
                <a:latin typeface="Helvetica Neue"/>
              </a:defRPr>
            </a:pPr>
            <a:r>
              <a:t>Recognition dominance</a:t>
            </a:r>
          </a:p>
        </p:txBody>
      </p:sp>
      <p:sp>
        <p:nvSpPr>
          <p:cNvPr id="4" name="TextBox 3"/>
          <p:cNvSpPr txBox="1"/>
          <p:nvPr/>
        </p:nvSpPr>
        <p:spPr>
          <a:xfrm>
            <a:off x="3474720" y="1280160"/>
            <a:ext cx="7955279" cy="640080"/>
          </a:xfrm>
          <a:prstGeom prst="rect">
            <a:avLst/>
          </a:prstGeom>
          <a:noFill/>
        </p:spPr>
        <p:txBody>
          <a:bodyPr wrap="square">
            <a:spAutoFit/>
          </a:bodyPr>
          <a:lstStyle/>
          <a:p>
            <a:pPr algn="l">
              <a:defRPr sz="1400" b="0">
                <a:solidFill>
                  <a:srgbClr val="CCCCCC"/>
                </a:solidFill>
                <a:latin typeface="Helvetica Neue"/>
              </a:defRPr>
            </a:pPr>
            <a:r>
              <a:t>Corrected 2×2 memory isolation (N=120): recognition alone d=1.71, memory alone d=0.46. Recognition is the primary driver; ceiling effects limit observable synergy. Step-by-step cell_21 analysis further confirms memory as critical enabler.</a:t>
            </a:r>
          </a:p>
        </p:txBody>
      </p:sp>
      <p:sp>
        <p:nvSpPr>
          <p:cNvPr id="5" name="TextBox 4"/>
          <p:cNvSpPr txBox="1"/>
          <p:nvPr/>
        </p:nvSpPr>
        <p:spPr>
          <a:xfrm>
            <a:off x="731520" y="2057400"/>
            <a:ext cx="2743200" cy="365760"/>
          </a:xfrm>
          <a:prstGeom prst="rect">
            <a:avLst/>
          </a:prstGeom>
          <a:noFill/>
        </p:spPr>
        <p:txBody>
          <a:bodyPr wrap="square">
            <a:spAutoFit/>
          </a:bodyPr>
          <a:lstStyle/>
          <a:p>
            <a:pPr algn="l">
              <a:defRPr sz="1500" b="1">
                <a:solidFill>
                  <a:srgbClr val="E06C6C"/>
                </a:solidFill>
                <a:latin typeface="Helvetica Neue"/>
              </a:defRPr>
            </a:pPr>
            <a:r>
              <a:t>Model dependence</a:t>
            </a:r>
          </a:p>
        </p:txBody>
      </p:sp>
      <p:sp>
        <p:nvSpPr>
          <p:cNvPr id="6" name="TextBox 5"/>
          <p:cNvSpPr txBox="1"/>
          <p:nvPr/>
        </p:nvSpPr>
        <p:spPr>
          <a:xfrm>
            <a:off x="3474720" y="2057400"/>
            <a:ext cx="7955279" cy="640080"/>
          </a:xfrm>
          <a:prstGeom prst="rect">
            <a:avLst/>
          </a:prstGeom>
          <a:noFill/>
        </p:spPr>
        <p:txBody>
          <a:bodyPr wrap="square">
            <a:spAutoFit/>
          </a:bodyPr>
          <a:lstStyle/>
          <a:p>
            <a:pPr algn="l">
              <a:defRPr sz="1400" b="0">
                <a:solidFill>
                  <a:srgbClr val="CCCCCC"/>
                </a:solidFill>
                <a:latin typeface="Helvetica Neue"/>
              </a:defRPr>
            </a:pPr>
            <a:r>
              <a:t>A×B synergy is model-specific (Nemotron only). Recognition main effect replicates across both models.</a:t>
            </a:r>
          </a:p>
        </p:txBody>
      </p:sp>
      <p:sp>
        <p:nvSpPr>
          <p:cNvPr id="7" name="TextBox 6"/>
          <p:cNvSpPr txBox="1"/>
          <p:nvPr/>
        </p:nvSpPr>
        <p:spPr>
          <a:xfrm>
            <a:off x="731520" y="2834640"/>
            <a:ext cx="2743200" cy="365760"/>
          </a:xfrm>
          <a:prstGeom prst="rect">
            <a:avLst/>
          </a:prstGeom>
          <a:noFill/>
        </p:spPr>
        <p:txBody>
          <a:bodyPr wrap="square">
            <a:spAutoFit/>
          </a:bodyPr>
          <a:lstStyle/>
          <a:p>
            <a:pPr algn="l">
              <a:defRPr sz="1500" b="1">
                <a:solidFill>
                  <a:srgbClr val="E06C6C"/>
                </a:solidFill>
                <a:latin typeface="Helvetica Neue"/>
              </a:defRPr>
            </a:pPr>
            <a:r>
              <a:t>Simulated learners</a:t>
            </a:r>
          </a:p>
        </p:txBody>
      </p:sp>
      <p:sp>
        <p:nvSpPr>
          <p:cNvPr id="8" name="TextBox 7"/>
          <p:cNvSpPr txBox="1"/>
          <p:nvPr/>
        </p:nvSpPr>
        <p:spPr>
          <a:xfrm>
            <a:off x="3474720" y="2834640"/>
            <a:ext cx="7955279" cy="640080"/>
          </a:xfrm>
          <a:prstGeom prst="rect">
            <a:avLst/>
          </a:prstGeom>
          <a:noFill/>
        </p:spPr>
        <p:txBody>
          <a:bodyPr wrap="square">
            <a:spAutoFit/>
          </a:bodyPr>
          <a:lstStyle/>
          <a:p>
            <a:pPr algn="l">
              <a:defRPr sz="1400" b="0">
                <a:solidFill>
                  <a:srgbClr val="CCCCCC"/>
                </a:solidFill>
                <a:latin typeface="Helvetica Neue"/>
              </a:defRPr>
            </a:pPr>
            <a:r>
              <a:t>All evaluation uses LLM-generated learners. Real learners may respond differently.</a:t>
            </a:r>
          </a:p>
        </p:txBody>
      </p:sp>
      <p:sp>
        <p:nvSpPr>
          <p:cNvPr id="9" name="TextBox 8"/>
          <p:cNvSpPr txBox="1"/>
          <p:nvPr/>
        </p:nvSpPr>
        <p:spPr>
          <a:xfrm>
            <a:off x="731520" y="3611880"/>
            <a:ext cx="2743200" cy="365760"/>
          </a:xfrm>
          <a:prstGeom prst="rect">
            <a:avLst/>
          </a:prstGeom>
          <a:noFill/>
        </p:spPr>
        <p:txBody>
          <a:bodyPr wrap="square">
            <a:spAutoFit/>
          </a:bodyPr>
          <a:lstStyle/>
          <a:p>
            <a:pPr algn="l">
              <a:defRPr sz="1500" b="1">
                <a:solidFill>
                  <a:srgbClr val="E06C6C"/>
                </a:solidFill>
                <a:latin typeface="Helvetica Neue"/>
              </a:defRPr>
            </a:pPr>
            <a:r>
              <a:t>Two domains only</a:t>
            </a:r>
          </a:p>
        </p:txBody>
      </p:sp>
      <p:sp>
        <p:nvSpPr>
          <p:cNvPr id="10" name="TextBox 9"/>
          <p:cNvSpPr txBox="1"/>
          <p:nvPr/>
        </p:nvSpPr>
        <p:spPr>
          <a:xfrm>
            <a:off x="3474720" y="3611880"/>
            <a:ext cx="7955279" cy="640080"/>
          </a:xfrm>
          <a:prstGeom prst="rect">
            <a:avLst/>
          </a:prstGeom>
          <a:noFill/>
        </p:spPr>
        <p:txBody>
          <a:bodyPr wrap="square">
            <a:spAutoFit/>
          </a:bodyPr>
          <a:lstStyle/>
          <a:p>
            <a:pPr algn="l">
              <a:defRPr sz="1400" b="0">
                <a:solidFill>
                  <a:srgbClr val="CCCCCC"/>
                </a:solidFill>
                <a:latin typeface="Helvetica Neue"/>
              </a:defRPr>
            </a:pPr>
            <a:r>
              <a:t>Philosophy and elementary math. Broader domain sampling needed.</a:t>
            </a:r>
          </a:p>
        </p:txBody>
      </p:sp>
      <p:sp>
        <p:nvSpPr>
          <p:cNvPr id="11" name="TextBox 10"/>
          <p:cNvSpPr txBox="1"/>
          <p:nvPr/>
        </p:nvSpPr>
        <p:spPr>
          <a:xfrm>
            <a:off x="731520" y="4389120"/>
            <a:ext cx="2743200" cy="365760"/>
          </a:xfrm>
          <a:prstGeom prst="rect">
            <a:avLst/>
          </a:prstGeom>
          <a:noFill/>
        </p:spPr>
        <p:txBody>
          <a:bodyPr wrap="square">
            <a:spAutoFit/>
          </a:bodyPr>
          <a:lstStyle/>
          <a:p>
            <a:pPr algn="l">
              <a:defRPr sz="1500" b="1">
                <a:solidFill>
                  <a:srgbClr val="E06C6C"/>
                </a:solidFill>
                <a:latin typeface="Helvetica Neue"/>
              </a:defRPr>
            </a:pPr>
            <a:r>
              <a:t>Bilateral N=20</a:t>
            </a:r>
          </a:p>
        </p:txBody>
      </p:sp>
      <p:sp>
        <p:nvSpPr>
          <p:cNvPr id="12" name="TextBox 11"/>
          <p:cNvSpPr txBox="1"/>
          <p:nvPr/>
        </p:nvSpPr>
        <p:spPr>
          <a:xfrm>
            <a:off x="3474720" y="4389120"/>
            <a:ext cx="7955279" cy="640080"/>
          </a:xfrm>
          <a:prstGeom prst="rect">
            <a:avLst/>
          </a:prstGeom>
          <a:noFill/>
        </p:spPr>
        <p:txBody>
          <a:bodyPr wrap="square">
            <a:spAutoFit/>
          </a:bodyPr>
          <a:lstStyle/>
          <a:p>
            <a:pPr algn="l">
              <a:defRPr sz="1400" b="0">
                <a:solidFill>
                  <a:srgbClr val="CCCCCC"/>
                </a:solidFill>
                <a:latin typeface="Helvetica Neue"/>
              </a:defRPr>
            </a:pPr>
            <a:r>
              <a:t>Transformation metrics from single scenario. Replication across more scenarios needed.</a:t>
            </a:r>
          </a:p>
        </p:txBody>
      </p:sp>
      <p:sp>
        <p:nvSpPr>
          <p:cNvPr id="13" name="TextBox 12"/>
          <p:cNvSpPr txBox="1"/>
          <p:nvPr/>
        </p:nvSpPr>
        <p:spPr>
          <a:xfrm>
            <a:off x="731520" y="5120640"/>
            <a:ext cx="4572000" cy="365760"/>
          </a:xfrm>
          <a:prstGeom prst="rect">
            <a:avLst/>
          </a:prstGeom>
          <a:noFill/>
        </p:spPr>
        <p:txBody>
          <a:bodyPr wrap="square">
            <a:spAutoFit/>
          </a:bodyPr>
          <a:lstStyle/>
          <a:p>
            <a:pPr algn="l">
              <a:defRPr sz="2000" b="1">
                <a:solidFill>
                  <a:srgbClr val="E88D3F"/>
                </a:solidFill>
                <a:latin typeface="Helvetica Neue"/>
              </a:defRPr>
            </a:pPr>
            <a:r>
              <a:t>Future Directions</a:t>
            </a:r>
          </a:p>
        </p:txBody>
      </p:sp>
      <p:sp>
        <p:nvSpPr>
          <p:cNvPr id="14" name="TextBox 13"/>
          <p:cNvSpPr txBox="1"/>
          <p:nvPr/>
        </p:nvSpPr>
        <p:spPr>
          <a:xfrm>
            <a:off x="731520" y="5577840"/>
            <a:ext cx="1069848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Real learner studies (not simulated)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Active control with same ego model (controlled comparison)</a:t>
            </a:r>
          </a:p>
          <a:p>
            <a:pPr>
              <a:spcBef>
                <a:spcPts val="200"/>
              </a:spcBef>
              <a:spcAft>
                <a:spcPts val="800"/>
              </a:spcAft>
            </a:pPr>
            <a:r>
              <a:rPr sz="1400">
                <a:solidFill>
                  <a:srgbClr val="E88D3F"/>
                </a:solidFill>
                <a:latin typeface="Helvetica Neue"/>
              </a:rPr>
              <a:t>•  </a:t>
            </a:r>
            <a:r>
              <a:rPr sz="1400">
                <a:solidFill>
                  <a:srgbClr val="CCCCCC"/>
                </a:solidFill>
                <a:latin typeface="Helvetica Neue"/>
              </a:rPr>
              <a:t>Broader domain testing (STEM, creative writing, social-emotional)</a:t>
            </a:r>
          </a:p>
          <a:p>
            <a:pPr>
              <a:spcBef>
                <a:spcPts val="200"/>
              </a:spcBef>
              <a:spcAft>
                <a:spcPts val="800"/>
              </a:spcAft>
            </a:pPr>
            <a:r>
              <a:rPr sz="1400">
                <a:solidFill>
                  <a:srgbClr val="E88D3F"/>
                </a:solidFill>
                <a:latin typeface="Helvetica Neue"/>
              </a:rPr>
              <a:t>•  </a:t>
            </a:r>
            <a:r>
              <a:rPr sz="1400">
                <a:solidFill>
                  <a:srgbClr val="CCCCCC"/>
                </a:solidFill>
                <a:latin typeface="Helvetica Neue"/>
              </a:rPr>
              <a:t>Longitudinal studies measuring accumulated recognition effects</a:t>
            </a:r>
          </a:p>
        </p:txBody>
      </p:sp>
    </p:spTree>
  </p:cSld>
  <p:clrMapOvr>
    <a:masterClrMapping/>
  </p:clrMapOvr>
</p:sld>
</file>

<file path=ppt/slides/slide1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Rectangle 1"/>
          <p:cNvSpPr/>
          <p:nvPr/>
        </p:nvSpPr>
        <p:spPr>
          <a:xfrm>
            <a:off x="0" y="0"/>
            <a:ext cx="12191695" cy="54864"/>
          </a:xfrm>
          <a:prstGeom prst="rect">
            <a:avLst/>
          </a:prstGeom>
          <a:solidFill>
            <a:srgbClr val="E88D3F"/>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3" name="TextBox 2"/>
          <p:cNvSpPr txBox="1"/>
          <p:nvPr/>
        </p:nvSpPr>
        <p:spPr>
          <a:xfrm>
            <a:off x="731520" y="731520"/>
            <a:ext cx="10058400" cy="640080"/>
          </a:xfrm>
          <a:prstGeom prst="rect">
            <a:avLst/>
          </a:prstGeom>
          <a:noFill/>
        </p:spPr>
        <p:txBody>
          <a:bodyPr wrap="square">
            <a:spAutoFit/>
          </a:bodyPr>
          <a:lstStyle/>
          <a:p>
            <a:pPr algn="l">
              <a:defRPr sz="3600" b="1">
                <a:solidFill>
                  <a:srgbClr val="F0F0F0"/>
                </a:solidFill>
                <a:latin typeface="Helvetica Neue"/>
              </a:defRPr>
            </a:pPr>
            <a:r>
              <a:t>Conclusion</a:t>
            </a:r>
          </a:p>
        </p:txBody>
      </p:sp>
      <p:sp>
        <p:nvSpPr>
          <p:cNvPr id="4" name="Rounded Rectangle 3"/>
          <p:cNvSpPr/>
          <p:nvPr/>
        </p:nvSpPr>
        <p:spPr>
          <a:xfrm>
            <a:off x="731520" y="1645920"/>
            <a:ext cx="1069848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1097280" y="1828800"/>
            <a:ext cx="10058400" cy="1645920"/>
          </a:xfrm>
          <a:prstGeom prst="rect">
            <a:avLst/>
          </a:prstGeom>
          <a:noFill/>
        </p:spPr>
        <p:txBody>
          <a:bodyPr wrap="square">
            <a:spAutoFit/>
          </a:bodyPr>
          <a:lstStyle/>
          <a:p>
            <a:pPr algn="l">
              <a:defRPr sz="1800" b="0">
                <a:solidFill>
                  <a:srgbClr val="CCCCCC"/>
                </a:solidFill>
                <a:latin typeface="Helvetica Neue"/>
              </a:defRPr>
            </a:pPr>
            <a:r>
              <a:t>Operationalizing Hegel's theory of mutual recognition as a design heuristic produces measurable improvements in AI tutor adaptive pedagogy.</a:t>
            </a:r>
            <a:br/>
            <a:br/>
            <a:r>
              <a:t>Recognition may be better understood as an achievable relational stance rather than requiring genuine machine consciousness.</a:t>
            </a:r>
          </a:p>
        </p:txBody>
      </p:sp>
      <p:sp>
        <p:nvSpPr>
          <p:cNvPr id="6" name="Rounded Rectangle 5"/>
          <p:cNvSpPr/>
          <p:nvPr/>
        </p:nvSpPr>
        <p:spPr>
          <a:xfrm>
            <a:off x="731520" y="4023360"/>
            <a:ext cx="3474720" cy="20116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914400" y="4114800"/>
            <a:ext cx="3108960" cy="457200"/>
          </a:xfrm>
          <a:prstGeom prst="rect">
            <a:avLst/>
          </a:prstGeom>
          <a:noFill/>
        </p:spPr>
        <p:txBody>
          <a:bodyPr wrap="square">
            <a:spAutoFit/>
          </a:bodyPr>
          <a:lstStyle/>
          <a:p>
            <a:pPr algn="ctr">
              <a:defRPr sz="2000" b="1">
                <a:solidFill>
                  <a:srgbClr val="E88D3F"/>
                </a:solidFill>
                <a:latin typeface="Helvetica Neue"/>
              </a:defRPr>
            </a:pPr>
            <a:r>
              <a:t>Theory Matters</a:t>
            </a:r>
          </a:p>
        </p:txBody>
      </p:sp>
      <p:sp>
        <p:nvSpPr>
          <p:cNvPr id="8" name="TextBox 7"/>
          <p:cNvSpPr txBox="1"/>
          <p:nvPr/>
        </p:nvSpPr>
        <p:spPr>
          <a:xfrm>
            <a:off x="914400" y="4663440"/>
            <a:ext cx="3108960" cy="1097280"/>
          </a:xfrm>
          <a:prstGeom prst="rect">
            <a:avLst/>
          </a:prstGeom>
          <a:noFill/>
        </p:spPr>
        <p:txBody>
          <a:bodyPr wrap="square">
            <a:spAutoFit/>
          </a:bodyPr>
          <a:lstStyle/>
          <a:p>
            <a:pPr algn="ctr">
              <a:defRPr sz="1400" b="0">
                <a:solidFill>
                  <a:srgbClr val="CCCCCC"/>
                </a:solidFill>
                <a:latin typeface="Helvetica Neue"/>
              </a:defRPr>
            </a:pPr>
            <a:r>
              <a:t>43% of benefit comes from</a:t>
            </a:r>
            <a:br/>
            <a:r>
              <a:t>recognition theory itself,</a:t>
            </a:r>
            <a:br/>
            <a:r>
              <a:t>not just better prompting</a:t>
            </a:r>
          </a:p>
        </p:txBody>
      </p:sp>
      <p:sp>
        <p:nvSpPr>
          <p:cNvPr id="9" name="Rounded Rectangle 8"/>
          <p:cNvSpPr/>
          <p:nvPr/>
        </p:nvSpPr>
        <p:spPr>
          <a:xfrm>
            <a:off x="4572000" y="4023360"/>
            <a:ext cx="3474720" cy="201168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4754880" y="4114800"/>
            <a:ext cx="3108960" cy="457200"/>
          </a:xfrm>
          <a:prstGeom prst="rect">
            <a:avLst/>
          </a:prstGeom>
          <a:noFill/>
        </p:spPr>
        <p:txBody>
          <a:bodyPr wrap="square">
            <a:spAutoFit/>
          </a:bodyPr>
          <a:lstStyle/>
          <a:p>
            <a:pPr algn="ctr">
              <a:defRPr sz="2000" b="1">
                <a:solidFill>
                  <a:srgbClr val="6C9BCE"/>
                </a:solidFill>
                <a:latin typeface="Helvetica Neue"/>
              </a:defRPr>
            </a:pPr>
            <a:r>
              <a:t>Context Matters</a:t>
            </a:r>
          </a:p>
        </p:txBody>
      </p:sp>
      <p:sp>
        <p:nvSpPr>
          <p:cNvPr id="11" name="TextBox 10"/>
          <p:cNvSpPr txBox="1"/>
          <p:nvPr/>
        </p:nvSpPr>
        <p:spPr>
          <a:xfrm>
            <a:off x="4754880" y="4663440"/>
            <a:ext cx="3108960" cy="1097280"/>
          </a:xfrm>
          <a:prstGeom prst="rect">
            <a:avLst/>
          </a:prstGeom>
          <a:noFill/>
        </p:spPr>
        <p:txBody>
          <a:bodyPr wrap="square">
            <a:spAutoFit/>
          </a:bodyPr>
          <a:lstStyle/>
          <a:p>
            <a:pPr algn="ctr">
              <a:defRPr sz="1400" b="0">
                <a:solidFill>
                  <a:srgbClr val="CCCCCC"/>
                </a:solidFill>
                <a:latin typeface="Helvetica Neue"/>
              </a:defRPr>
            </a:pPr>
            <a:r>
              <a:t>Effects vary by domain,</a:t>
            </a:r>
            <a:br/>
            <a:r>
              <a:t>scenario difficulty, and</a:t>
            </a:r>
            <a:br/>
            <a:r>
              <a:t>model architecture</a:t>
            </a:r>
          </a:p>
        </p:txBody>
      </p:sp>
      <p:sp>
        <p:nvSpPr>
          <p:cNvPr id="12" name="Rounded Rectangle 11"/>
          <p:cNvSpPr/>
          <p:nvPr/>
        </p:nvSpPr>
        <p:spPr>
          <a:xfrm>
            <a:off x="8412480" y="4023360"/>
            <a:ext cx="3474720" cy="201168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8595360" y="4114800"/>
            <a:ext cx="3108960" cy="457200"/>
          </a:xfrm>
          <a:prstGeom prst="rect">
            <a:avLst/>
          </a:prstGeom>
          <a:noFill/>
        </p:spPr>
        <p:txBody>
          <a:bodyPr wrap="square">
            <a:spAutoFit/>
          </a:bodyPr>
          <a:lstStyle/>
          <a:p>
            <a:pPr algn="ctr">
              <a:defRPr sz="2000" b="1">
                <a:solidFill>
                  <a:srgbClr val="7EBB8F"/>
                </a:solidFill>
                <a:latin typeface="Helvetica Neue"/>
              </a:defRPr>
            </a:pPr>
            <a:r>
              <a:t>Mutual Change</a:t>
            </a:r>
          </a:p>
        </p:txBody>
      </p:sp>
      <p:sp>
        <p:nvSpPr>
          <p:cNvPr id="14" name="TextBox 13"/>
          <p:cNvSpPr txBox="1"/>
          <p:nvPr/>
        </p:nvSpPr>
        <p:spPr>
          <a:xfrm>
            <a:off x="8595360" y="4663440"/>
            <a:ext cx="3108960" cy="1097280"/>
          </a:xfrm>
          <a:prstGeom prst="rect">
            <a:avLst/>
          </a:prstGeom>
          <a:noFill/>
        </p:spPr>
        <p:txBody>
          <a:bodyPr wrap="square">
            <a:spAutoFit/>
          </a:bodyPr>
          <a:lstStyle/>
          <a:p>
            <a:pPr algn="ctr">
              <a:defRPr sz="1400" b="0">
                <a:solidFill>
                  <a:srgbClr val="CCCCCC"/>
                </a:solidFill>
                <a:latin typeface="Helvetica Neue"/>
              </a:defRPr>
            </a:pPr>
            <a:r>
              <a:t>Both tutor and learner</a:t>
            </a:r>
            <a:br/>
            <a:r>
              <a:t>measurably transform</a:t>
            </a:r>
            <a:br/>
            <a:r>
              <a:t>through recognition</a:t>
            </a:r>
          </a:p>
        </p:txBody>
      </p:sp>
      <p:sp>
        <p:nvSpPr>
          <p:cNvPr id="15" name="TextBox 14"/>
          <p:cNvSpPr txBox="1"/>
          <p:nvPr/>
        </p:nvSpPr>
        <p:spPr>
          <a:xfrm>
            <a:off x="731520" y="6309360"/>
            <a:ext cx="10698480" cy="365760"/>
          </a:xfrm>
          <a:prstGeom prst="rect">
            <a:avLst/>
          </a:prstGeom>
          <a:noFill/>
        </p:spPr>
        <p:txBody>
          <a:bodyPr wrap="square">
            <a:spAutoFit/>
          </a:bodyPr>
          <a:lstStyle/>
          <a:p>
            <a:pPr algn="ctr">
              <a:defRPr sz="1200" b="0">
                <a:solidFill>
                  <a:srgbClr val="999999"/>
                </a:solidFill>
                <a:latin typeface="Helvetica Neue"/>
              </a:defRPr>
            </a:pPr>
            <a:r>
              <a:t>Code &amp; Data: github.com/machine-spirits/machinespirits-eval  |  N=892 primary  |  13 evaluation runs  |  2 models  |  2 domains</a:t>
            </a:r>
          </a:p>
        </p:txBody>
      </p:sp>
    </p:spTree>
  </p:cSld>
  <p:clrMapOvr>
    <a:masterClrMapping/>
  </p:clrMapOvr>
</p:sld>
</file>

<file path=ppt/slides/slide2.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 Problem: One-Directional Pedagogy</a:t>
            </a:r>
          </a:p>
        </p:txBody>
      </p:sp>
      <p:sp>
        <p:nvSpPr>
          <p:cNvPr id="4" name="TextBox 3"/>
          <p:cNvSpPr txBox="1"/>
          <p:nvPr/>
        </p:nvSpPr>
        <p:spPr>
          <a:xfrm>
            <a:off x="457200" y="1371600"/>
            <a:ext cx="2286000" cy="3200400"/>
          </a:xfrm>
          <a:prstGeom prst="rect">
            <a:avLst/>
          </a:prstGeom>
          <a:noFill/>
        </p:spPr>
        <p:txBody>
          <a:bodyPr wrap="square">
            <a:spAutoFit/>
          </a:bodyPr>
          <a:lstStyle/>
          <a:p>
            <a:pPr>
              <a:spcBef>
                <a:spcPts val="200"/>
              </a:spcBef>
              <a:spcAft>
                <a:spcPts val="800"/>
              </a:spcAft>
            </a:pPr>
            <a:r>
              <a:rPr sz="1300">
                <a:solidFill>
                  <a:srgbClr val="E06C6C"/>
                </a:solidFill>
                <a:latin typeface="Helvetica Neue"/>
              </a:rPr>
              <a:t>•  </a:t>
            </a:r>
            <a:r>
              <a:rPr sz="1300">
                <a:solidFill>
                  <a:srgbClr val="CCCCCC"/>
                </a:solidFill>
                <a:latin typeface="Helvetica Neue"/>
              </a:rPr>
              <a:t>Acknowledge → Redirect → Instruct</a:t>
            </a:r>
          </a:p>
          <a:p>
            <a:pPr>
              <a:spcBef>
                <a:spcPts val="200"/>
              </a:spcBef>
              <a:spcAft>
                <a:spcPts val="800"/>
              </a:spcAft>
            </a:pPr>
            <a:r>
              <a:rPr sz="1300">
                <a:solidFill>
                  <a:srgbClr val="E06C6C"/>
                </a:solidFill>
                <a:latin typeface="Helvetica Neue"/>
              </a:rPr>
              <a:t>•  </a:t>
            </a:r>
            <a:r>
              <a:rPr sz="1300">
                <a:solidFill>
                  <a:srgbClr val="CCCCCC"/>
                </a:solidFill>
                <a:latin typeface="Helvetica Neue"/>
              </a:rPr>
              <a:t>Learner = waypoint</a:t>
            </a:r>
          </a:p>
          <a:p>
            <a:pPr>
              <a:spcBef>
                <a:spcPts val="200"/>
              </a:spcBef>
              <a:spcAft>
                <a:spcPts val="800"/>
              </a:spcAft>
            </a:pPr>
            <a:r>
              <a:rPr sz="1300">
                <a:solidFill>
                  <a:srgbClr val="E06C6C"/>
                </a:solidFill>
                <a:latin typeface="Helvetica Neue"/>
              </a:rPr>
              <a:t>•  </a:t>
            </a:r>
            <a:r>
              <a:rPr sz="1300">
                <a:solidFill>
                  <a:srgbClr val="CCCCCC"/>
                </a:solidFill>
                <a:latin typeface="Helvetica Neue"/>
              </a:rPr>
              <a:t>Sycophancy risk</a:t>
            </a:r>
          </a:p>
        </p:txBody>
      </p:sp>
      <p:sp>
        <p:nvSpPr>
          <p:cNvPr id="5" name="Rounded Rectangle 4"/>
          <p:cNvSpPr/>
          <p:nvPr/>
        </p:nvSpPr>
        <p:spPr>
          <a:xfrm>
            <a:off x="731520" y="4846320"/>
            <a:ext cx="10515600" cy="155448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97280" y="4983480"/>
            <a:ext cx="9875520" cy="1280160"/>
          </a:xfrm>
          <a:prstGeom prst="rect">
            <a:avLst/>
          </a:prstGeom>
          <a:noFill/>
        </p:spPr>
        <p:txBody>
          <a:bodyPr wrap="square">
            <a:spAutoFit/>
          </a:bodyPr>
          <a:lstStyle/>
          <a:p>
            <a:pPr algn="l">
              <a:defRPr sz="1500" b="0">
                <a:solidFill>
                  <a:srgbClr val="CCCCCC"/>
                </a:solidFill>
                <a:latin typeface="Helvetica Neue"/>
              </a:defRPr>
            </a:pPr>
            <a:r>
              <a:t>Hegel's Insight: Only mutual recognition—where each party acknowledges the other as an autonomous subject—produces genuine selfhood. One-directional recognition (master–slave) fails because hollow acknowledgment doesn't count.</a:t>
            </a:r>
          </a:p>
        </p:txBody>
      </p:sp>
      <p:pic>
        <p:nvPicPr>
          <p:cNvPr id="7" name="Picture 6" descr="figure2.png"/>
          <p:cNvPicPr>
            <a:picLocks noChangeAspect="1"/>
          </p:cNvPicPr>
          <p:nvPr/>
        </p:nvPicPr>
        <p:blipFill>
          <a:blip r:embed="rId3"/>
          <a:stretch>
            <a:fillRect/>
          </a:stretch>
        </p:blipFill>
        <p:spPr>
          <a:xfrm>
            <a:off x="2743200" y="1280160"/>
            <a:ext cx="6858000" cy="3740727"/>
          </a:xfrm>
          <a:prstGeom prst="rect">
            <a:avLst/>
          </a:prstGeom>
        </p:spPr>
      </p:pic>
    </p:spTree>
  </p:cSld>
  <p:clrMapOvr>
    <a:masterClrMapping/>
  </p:clrMapOvr>
</p:sld>
</file>

<file path=ppt/slides/slide3.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Theoretical Framework: Hegel + Freud</a:t>
            </a:r>
          </a:p>
        </p:txBody>
      </p:sp>
      <p:sp>
        <p:nvSpPr>
          <p:cNvPr id="3" name="Rounded Rectangle 2"/>
          <p:cNvSpPr/>
          <p:nvPr/>
        </p:nvSpPr>
        <p:spPr>
          <a:xfrm>
            <a:off x="731520" y="137160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1005840" y="1463040"/>
            <a:ext cx="4572000" cy="457200"/>
          </a:xfrm>
          <a:prstGeom prst="rect">
            <a:avLst/>
          </a:prstGeom>
          <a:noFill/>
        </p:spPr>
        <p:txBody>
          <a:bodyPr wrap="square">
            <a:spAutoFit/>
          </a:bodyPr>
          <a:lstStyle/>
          <a:p>
            <a:pPr algn="l">
              <a:defRPr sz="2000" b="1">
                <a:solidFill>
                  <a:srgbClr val="E88D3F"/>
                </a:solidFill>
                <a:latin typeface="Helvetica Neue"/>
              </a:defRPr>
            </a:pPr>
            <a:r>
              <a:t>Hegel: Mutual Recognition</a:t>
            </a:r>
          </a:p>
        </p:txBody>
      </p:sp>
      <p:sp>
        <p:nvSpPr>
          <p:cNvPr id="5" name="TextBox 4"/>
          <p:cNvSpPr txBox="1"/>
          <p:nvPr/>
        </p:nvSpPr>
        <p:spPr>
          <a:xfrm>
            <a:off x="1005840" y="20116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Learner as autonomous subject, not deficit</a:t>
            </a:r>
          </a:p>
          <a:p>
            <a:pPr>
              <a:spcBef>
                <a:spcPts val="200"/>
              </a:spcBef>
              <a:spcAft>
                <a:spcPts val="800"/>
              </a:spcAft>
            </a:pPr>
            <a:r>
              <a:rPr sz="1400">
                <a:solidFill>
                  <a:srgbClr val="E88D3F"/>
                </a:solidFill>
                <a:latin typeface="Helvetica Neue"/>
              </a:rPr>
              <a:t>•  </a:t>
            </a:r>
            <a:r>
              <a:rPr sz="1400">
                <a:solidFill>
                  <a:srgbClr val="CCCCCC"/>
                </a:solidFill>
                <a:latin typeface="Helvetica Neue"/>
              </a:rPr>
              <a:t>Genuine engagement shapes tutor's response</a:t>
            </a:r>
          </a:p>
          <a:p>
            <a:pPr>
              <a:spcBef>
                <a:spcPts val="200"/>
              </a:spcBef>
              <a:spcAft>
                <a:spcPts val="800"/>
              </a:spcAft>
            </a:pPr>
            <a:r>
              <a:rPr sz="1400">
                <a:solidFill>
                  <a:srgbClr val="E88D3F"/>
                </a:solidFill>
                <a:latin typeface="Helvetica Neue"/>
              </a:rPr>
              <a:t>•  </a:t>
            </a:r>
            <a:r>
              <a:rPr sz="1400">
                <a:solidFill>
                  <a:srgbClr val="CCCCCC"/>
                </a:solidFill>
                <a:latin typeface="Helvetica Neue"/>
              </a:rPr>
              <a:t>Mutual transformation through dialogue</a:t>
            </a:r>
          </a:p>
          <a:p>
            <a:pPr>
              <a:spcBef>
                <a:spcPts val="200"/>
              </a:spcBef>
              <a:spcAft>
                <a:spcPts val="800"/>
              </a:spcAft>
            </a:pPr>
            <a:r>
              <a:rPr sz="1400">
                <a:solidFill>
                  <a:srgbClr val="E88D3F"/>
                </a:solidFill>
                <a:latin typeface="Helvetica Neue"/>
              </a:rPr>
              <a:t>•  </a:t>
            </a:r>
            <a:r>
              <a:rPr sz="1400">
                <a:solidFill>
                  <a:srgbClr val="CCCCCC"/>
                </a:solidFill>
                <a:latin typeface="Helvetica Neue"/>
              </a:rPr>
              <a:t>Productive struggle ≠ obstacle to remove</a:t>
            </a:r>
          </a:p>
        </p:txBody>
      </p:sp>
      <p:sp>
        <p:nvSpPr>
          <p:cNvPr id="6" name="Rounded Rectangle 5"/>
          <p:cNvSpPr/>
          <p:nvPr/>
        </p:nvSpPr>
        <p:spPr>
          <a:xfrm>
            <a:off x="6400800" y="137160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6675120" y="1463040"/>
            <a:ext cx="4572000" cy="457200"/>
          </a:xfrm>
          <a:prstGeom prst="rect">
            <a:avLst/>
          </a:prstGeom>
          <a:noFill/>
        </p:spPr>
        <p:txBody>
          <a:bodyPr wrap="square">
            <a:spAutoFit/>
          </a:bodyPr>
          <a:lstStyle/>
          <a:p>
            <a:pPr algn="l">
              <a:defRPr sz="2000" b="1">
                <a:solidFill>
                  <a:srgbClr val="6C9BCE"/>
                </a:solidFill>
                <a:latin typeface="Helvetica Neue"/>
              </a:defRPr>
            </a:pPr>
            <a:r>
              <a:t>Freud: Ego/Superego Structure</a:t>
            </a:r>
          </a:p>
        </p:txBody>
      </p:sp>
      <p:sp>
        <p:nvSpPr>
          <p:cNvPr id="8" name="TextBox 7"/>
          <p:cNvSpPr txBox="1"/>
          <p:nvPr/>
        </p:nvSpPr>
        <p:spPr>
          <a:xfrm>
            <a:off x="6675120" y="2011680"/>
            <a:ext cx="4572000" cy="1371600"/>
          </a:xfrm>
          <a:prstGeom prst="rect">
            <a:avLst/>
          </a:prstGeom>
          <a:noFill/>
        </p:spPr>
        <p:txBody>
          <a:bodyPr wrap="square">
            <a:spAutoFit/>
          </a:bodyPr>
          <a:lstStyle/>
          <a:p>
            <a:pPr>
              <a:spcBef>
                <a:spcPts val="200"/>
              </a:spcBef>
              <a:spcAft>
                <a:spcPts val="800"/>
              </a:spcAft>
            </a:pPr>
            <a:r>
              <a:rPr sz="1400">
                <a:solidFill>
                  <a:srgbClr val="6C9BCE"/>
                </a:solidFill>
                <a:latin typeface="Helvetica Neue"/>
              </a:rPr>
              <a:t>•  </a:t>
            </a:r>
            <a:r>
              <a:rPr sz="1400">
                <a:solidFill>
                  <a:srgbClr val="CCCCCC"/>
                </a:solidFill>
                <a:latin typeface="Helvetica Neue"/>
              </a:rPr>
              <a:t>Ego: warmth, engagement, learner-facing</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internalized standards, rigor</a:t>
            </a:r>
          </a:p>
          <a:p>
            <a:pPr>
              <a:spcBef>
                <a:spcPts val="200"/>
              </a:spcBef>
              <a:spcAft>
                <a:spcPts val="800"/>
              </a:spcAft>
            </a:pPr>
            <a:r>
              <a:rPr sz="1400">
                <a:solidFill>
                  <a:srgbClr val="6C9BCE"/>
                </a:solidFill>
                <a:latin typeface="Helvetica Neue"/>
              </a:rPr>
              <a:t>•  </a:t>
            </a:r>
            <a:r>
              <a:rPr sz="1400">
                <a:solidFill>
                  <a:srgbClr val="CCCCCC"/>
                </a:solidFill>
                <a:latin typeface="Helvetica Neue"/>
              </a:rPr>
              <a:t>Internal dialogue before external action</a:t>
            </a:r>
          </a:p>
          <a:p>
            <a:pPr>
              <a:spcBef>
                <a:spcPts val="200"/>
              </a:spcBef>
              <a:spcAft>
                <a:spcPts val="800"/>
              </a:spcAft>
            </a:pPr>
            <a:r>
              <a:rPr sz="1400">
                <a:solidFill>
                  <a:srgbClr val="6C9BCE"/>
                </a:solidFill>
                <a:latin typeface="Helvetica Neue"/>
              </a:rPr>
              <a:t>•  </a:t>
            </a:r>
            <a:r>
              <a:rPr sz="1400">
                <a:solidFill>
                  <a:srgbClr val="CCCCCC"/>
                </a:solidFill>
                <a:latin typeface="Helvetica Neue"/>
              </a:rPr>
              <a:t>Superego as ghost—memorial, not equal partner</a:t>
            </a:r>
          </a:p>
        </p:txBody>
      </p:sp>
      <p:sp>
        <p:nvSpPr>
          <p:cNvPr id="9" name="Rounded Rectangle 8"/>
          <p:cNvSpPr/>
          <p:nvPr/>
        </p:nvSpPr>
        <p:spPr>
          <a:xfrm>
            <a:off x="731520" y="4023360"/>
            <a:ext cx="10698480" cy="22860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1005840" y="4114800"/>
            <a:ext cx="4572000" cy="457200"/>
          </a:xfrm>
          <a:prstGeom prst="rect">
            <a:avLst/>
          </a:prstGeom>
          <a:noFill/>
        </p:spPr>
        <p:txBody>
          <a:bodyPr wrap="square">
            <a:spAutoFit/>
          </a:bodyPr>
          <a:lstStyle/>
          <a:p>
            <a:pPr algn="l">
              <a:defRPr sz="1800" b="1">
                <a:solidFill>
                  <a:srgbClr val="7EBB8F"/>
                </a:solidFill>
                <a:latin typeface="Helvetica Neue"/>
              </a:defRPr>
            </a:pPr>
            <a:r>
              <a:t>Derivative Framework (not literal application)</a:t>
            </a:r>
          </a:p>
        </p:txBody>
      </p:sp>
      <p:sp>
        <p:nvSpPr>
          <p:cNvPr id="11" name="TextBox 10"/>
          <p:cNvSpPr txBox="1"/>
          <p:nvPr/>
        </p:nvSpPr>
        <p:spPr>
          <a:xfrm>
            <a:off x="1005840" y="4663440"/>
            <a:ext cx="9601200" cy="1371600"/>
          </a:xfrm>
          <a:prstGeom prst="rect">
            <a:avLst/>
          </a:prstGeom>
          <a:noFill/>
        </p:spPr>
        <p:txBody>
          <a:bodyPr wrap="square">
            <a:spAutoFit/>
          </a:bodyPr>
          <a:lstStyle/>
          <a:p>
            <a:pPr>
              <a:spcBef>
                <a:spcPts val="200"/>
              </a:spcBef>
              <a:spcAft>
                <a:spcPts val="800"/>
              </a:spcAft>
            </a:pPr>
            <a:r>
              <a:rPr sz="1400">
                <a:solidFill>
                  <a:srgbClr val="7EBB8F"/>
                </a:solidFill>
                <a:latin typeface="Helvetica Neue"/>
              </a:rPr>
              <a:t>•  </a:t>
            </a:r>
            <a:r>
              <a:rPr sz="1400">
                <a:solidFill>
                  <a:srgbClr val="CCCCCC"/>
                </a:solidFill>
                <a:latin typeface="Helvetica Neue"/>
              </a:rPr>
              <a:t>Stakes are pedagogical, not existential — tutor is functional analogue, not second consciousness</a:t>
            </a:r>
          </a:p>
          <a:p>
            <a:pPr>
              <a:spcBef>
                <a:spcPts val="200"/>
              </a:spcBef>
              <a:spcAft>
                <a:spcPts val="800"/>
              </a:spcAft>
            </a:pPr>
            <a:r>
              <a:rPr sz="1400">
                <a:solidFill>
                  <a:srgbClr val="7EBB8F"/>
                </a:solidFill>
                <a:latin typeface="Helvetica Neue"/>
              </a:rPr>
              <a:t>•  </a:t>
            </a:r>
            <a:r>
              <a:rPr sz="1400">
                <a:solidFill>
                  <a:srgbClr val="CCCCCC"/>
                </a:solidFill>
                <a:latin typeface="Helvetica Neue"/>
              </a:rPr>
              <a:t>Diagnostic tool: identifies what's missing in one-directional pedagogy</a:t>
            </a:r>
          </a:p>
          <a:p>
            <a:pPr>
              <a:spcBef>
                <a:spcPts val="200"/>
              </a:spcBef>
              <a:spcAft>
                <a:spcPts val="800"/>
              </a:spcAft>
            </a:pPr>
            <a:r>
              <a:rPr sz="1400">
                <a:solidFill>
                  <a:srgbClr val="7EBB8F"/>
                </a:solidFill>
                <a:latin typeface="Helvetica Neue"/>
              </a:rPr>
              <a:t>•  </a:t>
            </a:r>
            <a:r>
              <a:rPr sz="1400">
                <a:solidFill>
                  <a:srgbClr val="CCCCCC"/>
                </a:solidFill>
                <a:latin typeface="Helvetica Neue"/>
              </a:rPr>
              <a:t>Design heuristic: architectural suggestions for approximating recognition's functional benefits</a:t>
            </a:r>
          </a:p>
          <a:p>
            <a:pPr>
              <a:spcBef>
                <a:spcPts val="200"/>
              </a:spcBef>
              <a:spcAft>
                <a:spcPts val="800"/>
              </a:spcAft>
            </a:pPr>
            <a:r>
              <a:rPr sz="1400">
                <a:solidFill>
                  <a:srgbClr val="7EBB8F"/>
                </a:solidFill>
                <a:latin typeface="Helvetica Neue"/>
              </a:rPr>
              <a:t>•  </a:t>
            </a:r>
            <a:r>
              <a:rPr sz="1400">
                <a:solidFill>
                  <a:srgbClr val="CCCCCC"/>
                </a:solidFill>
                <a:latin typeface="Helvetica Neue"/>
              </a:rPr>
              <a:t>Horizon concept: orients design toward an ideal without claiming its achievement</a:t>
            </a:r>
          </a:p>
        </p:txBody>
      </p:sp>
    </p:spTree>
  </p:cSld>
  <p:clrMapOvr>
    <a:masterClrMapping/>
  </p:clrMapOvr>
</p:sld>
</file>

<file path=ppt/slides/slide4.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The Drama Machine Architecture</a:t>
            </a:r>
          </a:p>
        </p:txBody>
      </p:sp>
      <p:sp>
        <p:nvSpPr>
          <p:cNvPr id="4" name="TextBox 3"/>
          <p:cNvSpPr txBox="1"/>
          <p:nvPr/>
        </p:nvSpPr>
        <p:spPr>
          <a:xfrm>
            <a:off x="457200" y="1371600"/>
            <a:ext cx="2743200" cy="4114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Ego generates suggestion</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evaluates quality</a:t>
            </a:r>
          </a:p>
          <a:p>
            <a:pPr>
              <a:spcBef>
                <a:spcPts val="200"/>
              </a:spcBef>
              <a:spcAft>
                <a:spcPts val="800"/>
              </a:spcAft>
            </a:pPr>
            <a:r>
              <a:rPr sz="1400">
                <a:solidFill>
                  <a:srgbClr val="E88D3F"/>
                </a:solidFill>
                <a:latin typeface="Helvetica Neue"/>
              </a:rPr>
              <a:t>•  </a:t>
            </a:r>
            <a:r>
              <a:rPr sz="1400">
                <a:solidFill>
                  <a:srgbClr val="CCCCCC"/>
                </a:solidFill>
                <a:latin typeface="Helvetica Neue"/>
              </a:rPr>
              <a:t>Accept / Modify / Reject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Memory (Writing Pad) persists across sessions</a:t>
            </a:r>
          </a:p>
          <a:p>
            <a:pPr>
              <a:spcBef>
                <a:spcPts val="200"/>
              </a:spcBef>
              <a:spcAft>
                <a:spcPts val="800"/>
              </a:spcAft>
            </a:pPr>
            <a:r>
              <a:rPr sz="1400">
                <a:solidFill>
                  <a:srgbClr val="E88D3F"/>
                </a:solidFill>
                <a:latin typeface="Helvetica Neue"/>
              </a:rPr>
              <a:t>•  </a:t>
            </a:r>
            <a:r>
              <a:rPr sz="1400">
                <a:solidFill>
                  <a:srgbClr val="CCCCCC"/>
                </a:solidFill>
                <a:latin typeface="Helvetica Neue"/>
              </a:rPr>
              <a:t>Superego as ghost, not equal partner</a:t>
            </a:r>
          </a:p>
        </p:txBody>
      </p:sp>
      <p:sp>
        <p:nvSpPr>
          <p:cNvPr id="5" name="Rounded Rectangle 4"/>
          <p:cNvSpPr/>
          <p:nvPr/>
        </p:nvSpPr>
        <p:spPr>
          <a:xfrm>
            <a:off x="731520" y="5669280"/>
            <a:ext cx="10698480" cy="82296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5760720"/>
            <a:ext cx="10058400" cy="640080"/>
          </a:xfrm>
          <a:prstGeom prst="rect">
            <a:avLst/>
          </a:prstGeom>
          <a:noFill/>
        </p:spPr>
        <p:txBody>
          <a:bodyPr wrap="square">
            <a:spAutoFit/>
          </a:bodyPr>
          <a:lstStyle/>
          <a:p>
            <a:pPr algn="l">
              <a:defRPr sz="1400" b="0">
                <a:solidFill>
                  <a:srgbClr val="CCCCCC"/>
                </a:solidFill>
                <a:latin typeface="Helvetica Neue"/>
              </a:defRPr>
            </a:pPr>
            <a:r>
              <a:t>Both tutor AND learner have bilateral Ego/Superego architectures. The learner is not scripted—it's a full LLM agent with its own deliberation.</a:t>
            </a:r>
          </a:p>
        </p:txBody>
      </p:sp>
      <p:pic>
        <p:nvPicPr>
          <p:cNvPr id="7" name="Picture 6" descr="figure1.png"/>
          <p:cNvPicPr>
            <a:picLocks noChangeAspect="1"/>
          </p:cNvPicPr>
          <p:nvPr/>
        </p:nvPicPr>
        <p:blipFill>
          <a:blip r:embed="rId3"/>
          <a:stretch>
            <a:fillRect/>
          </a:stretch>
        </p:blipFill>
        <p:spPr>
          <a:xfrm>
            <a:off x="3200400" y="1188720"/>
            <a:ext cx="5943600" cy="3241964"/>
          </a:xfrm>
          <a:prstGeom prst="rect">
            <a:avLst/>
          </a:prstGeom>
        </p:spPr>
      </p:pic>
    </p:spTree>
  </p:cSld>
  <p:clrMapOvr>
    <a:masterClrMapping/>
  </p:clrMapOvr>
</p:sld>
</file>

<file path=ppt/slides/slide5.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7315200" cy="640080"/>
          </a:xfrm>
          <a:prstGeom prst="rect">
            <a:avLst/>
          </a:prstGeom>
          <a:noFill/>
        </p:spPr>
        <p:txBody>
          <a:bodyPr wrap="square">
            <a:spAutoFit/>
          </a:bodyPr>
          <a:lstStyle/>
          <a:p>
            <a:pPr algn="l">
              <a:defRPr sz="3200" b="1">
                <a:solidFill>
                  <a:srgbClr val="F0F0F0"/>
                </a:solidFill>
                <a:latin typeface="Helvetica Neue"/>
              </a:defRPr>
            </a:pPr>
            <a:r>
              <a:t>Evaluation Methodology</a:t>
            </a:r>
          </a:p>
        </p:txBody>
      </p:sp>
      <p:sp>
        <p:nvSpPr>
          <p:cNvPr id="3" name="Rounded Rectangle 2"/>
          <p:cNvSpPr/>
          <p:nvPr/>
        </p:nvSpPr>
        <p:spPr>
          <a:xfrm>
            <a:off x="731520" y="1371600"/>
            <a:ext cx="3291840" cy="256032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4" name="TextBox 3"/>
          <p:cNvSpPr txBox="1"/>
          <p:nvPr/>
        </p:nvSpPr>
        <p:spPr>
          <a:xfrm>
            <a:off x="914400" y="1463040"/>
            <a:ext cx="2926080" cy="365760"/>
          </a:xfrm>
          <a:prstGeom prst="rect">
            <a:avLst/>
          </a:prstGeom>
          <a:noFill/>
        </p:spPr>
        <p:txBody>
          <a:bodyPr wrap="square">
            <a:spAutoFit/>
          </a:bodyPr>
          <a:lstStyle/>
          <a:p>
            <a:pPr algn="l">
              <a:defRPr sz="1800" b="1">
                <a:solidFill>
                  <a:srgbClr val="E88D3F"/>
                </a:solidFill>
                <a:latin typeface="Helvetica Neue"/>
              </a:defRPr>
            </a:pPr>
            <a:r>
              <a:t>3-Way Comparison</a:t>
            </a:r>
          </a:p>
        </p:txBody>
      </p:sp>
      <p:sp>
        <p:nvSpPr>
          <p:cNvPr id="5" name="TextBox 4"/>
          <p:cNvSpPr txBox="1"/>
          <p:nvPr/>
        </p:nvSpPr>
        <p:spPr>
          <a:xfrm>
            <a:off x="914400" y="1920240"/>
            <a:ext cx="2926080" cy="1828800"/>
          </a:xfrm>
          <a:prstGeom prst="rect">
            <a:avLst/>
          </a:prstGeom>
          <a:noFill/>
        </p:spPr>
        <p:txBody>
          <a:bodyPr wrap="square">
            <a:spAutoFit/>
          </a:bodyPr>
          <a:lstStyle/>
          <a:p>
            <a:pPr>
              <a:spcBef>
                <a:spcPts val="200"/>
              </a:spcBef>
              <a:spcAft>
                <a:spcPts val="800"/>
              </a:spcAft>
            </a:pPr>
            <a:r>
              <a:rPr sz="1300">
                <a:solidFill>
                  <a:srgbClr val="E88D3F"/>
                </a:solidFill>
                <a:latin typeface="Helvetica Neue"/>
              </a:rPr>
              <a:t>•  </a:t>
            </a:r>
            <a:r>
              <a:rPr sz="1300">
                <a:solidFill>
                  <a:srgbClr val="CCCCCC"/>
                </a:solidFill>
                <a:latin typeface="Helvetica Neue"/>
              </a:rPr>
              <a:t>Base: minimal instructions</a:t>
            </a:r>
          </a:p>
          <a:p>
            <a:pPr>
              <a:spcBef>
                <a:spcPts val="200"/>
              </a:spcBef>
              <a:spcAft>
                <a:spcPts val="800"/>
              </a:spcAft>
            </a:pPr>
            <a:r>
              <a:rPr sz="1300">
                <a:solidFill>
                  <a:srgbClr val="E88D3F"/>
                </a:solidFill>
                <a:latin typeface="Helvetica Neue"/>
              </a:rPr>
              <a:t>•  </a:t>
            </a:r>
            <a:r>
              <a:rPr sz="1300">
                <a:solidFill>
                  <a:srgbClr val="CCCCCC"/>
                </a:solidFill>
                <a:latin typeface="Helvetica Neue"/>
              </a:rPr>
              <a:t>Enhanced: good instructions, no theory</a:t>
            </a:r>
          </a:p>
          <a:p>
            <a:pPr>
              <a:spcBef>
                <a:spcPts val="200"/>
              </a:spcBef>
              <a:spcAft>
                <a:spcPts val="800"/>
              </a:spcAft>
            </a:pPr>
            <a:r>
              <a:rPr sz="1300">
                <a:solidFill>
                  <a:srgbClr val="E88D3F"/>
                </a:solidFill>
                <a:latin typeface="Helvetica Neue"/>
              </a:rPr>
              <a:t>•  </a:t>
            </a:r>
            <a:r>
              <a:rPr sz="1300">
                <a:solidFill>
                  <a:srgbClr val="CCCCCC"/>
                </a:solidFill>
                <a:latin typeface="Helvetica Neue"/>
              </a:rPr>
              <a:t>Recognition: full Hegelian framework</a:t>
            </a:r>
          </a:p>
        </p:txBody>
      </p:sp>
      <p:sp>
        <p:nvSpPr>
          <p:cNvPr id="6" name="Rounded Rectangle 5"/>
          <p:cNvSpPr/>
          <p:nvPr/>
        </p:nvSpPr>
        <p:spPr>
          <a:xfrm>
            <a:off x="4389120" y="1371600"/>
            <a:ext cx="3291840" cy="256032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7" name="TextBox 6"/>
          <p:cNvSpPr txBox="1"/>
          <p:nvPr/>
        </p:nvSpPr>
        <p:spPr>
          <a:xfrm>
            <a:off x="4572000" y="1463040"/>
            <a:ext cx="2926080" cy="365760"/>
          </a:xfrm>
          <a:prstGeom prst="rect">
            <a:avLst/>
          </a:prstGeom>
          <a:noFill/>
        </p:spPr>
        <p:txBody>
          <a:bodyPr wrap="square">
            <a:spAutoFit/>
          </a:bodyPr>
          <a:lstStyle/>
          <a:p>
            <a:pPr algn="l">
              <a:defRPr sz="1800" b="1">
                <a:solidFill>
                  <a:srgbClr val="6C9BCE"/>
                </a:solidFill>
                <a:latin typeface="Helvetica Neue"/>
              </a:defRPr>
            </a:pPr>
            <a:r>
              <a:t>2×2×2 Factorial</a:t>
            </a:r>
          </a:p>
        </p:txBody>
      </p:sp>
      <p:sp>
        <p:nvSpPr>
          <p:cNvPr id="8" name="TextBox 7"/>
          <p:cNvSpPr txBox="1"/>
          <p:nvPr/>
        </p:nvSpPr>
        <p:spPr>
          <a:xfrm>
            <a:off x="4572000" y="1920240"/>
            <a:ext cx="2926080" cy="1828800"/>
          </a:xfrm>
          <a:prstGeom prst="rect">
            <a:avLst/>
          </a:prstGeom>
          <a:noFill/>
        </p:spPr>
        <p:txBody>
          <a:bodyPr wrap="square">
            <a:spAutoFit/>
          </a:bodyPr>
          <a:lstStyle/>
          <a:p>
            <a:pPr>
              <a:spcBef>
                <a:spcPts val="200"/>
              </a:spcBef>
              <a:spcAft>
                <a:spcPts val="800"/>
              </a:spcAft>
            </a:pPr>
            <a:r>
              <a:rPr sz="1300">
                <a:solidFill>
                  <a:srgbClr val="6C9BCE"/>
                </a:solidFill>
                <a:latin typeface="Helvetica Neue"/>
              </a:rPr>
              <a:t>•  </a:t>
            </a:r>
            <a:r>
              <a:rPr sz="1300">
                <a:solidFill>
                  <a:srgbClr val="CCCCCC"/>
                </a:solidFill>
                <a:latin typeface="Helvetica Neue"/>
              </a:rPr>
              <a:t>A: Recognition (base vs recog)</a:t>
            </a:r>
          </a:p>
          <a:p>
            <a:pPr>
              <a:spcBef>
                <a:spcPts val="200"/>
              </a:spcBef>
              <a:spcAft>
                <a:spcPts val="800"/>
              </a:spcAft>
            </a:pPr>
            <a:r>
              <a:rPr sz="1300">
                <a:solidFill>
                  <a:srgbClr val="6C9BCE"/>
                </a:solidFill>
                <a:latin typeface="Helvetica Neue"/>
              </a:rPr>
              <a:t>•  </a:t>
            </a:r>
            <a:r>
              <a:rPr sz="1300">
                <a:solidFill>
                  <a:srgbClr val="CCCCCC"/>
                </a:solidFill>
                <a:latin typeface="Helvetica Neue"/>
              </a:rPr>
              <a:t>B: Architecture (single vs multi)</a:t>
            </a:r>
          </a:p>
          <a:p>
            <a:pPr>
              <a:spcBef>
                <a:spcPts val="200"/>
              </a:spcBef>
              <a:spcAft>
                <a:spcPts val="800"/>
              </a:spcAft>
            </a:pPr>
            <a:r>
              <a:rPr sz="1300">
                <a:solidFill>
                  <a:srgbClr val="6C9BCE"/>
                </a:solidFill>
                <a:latin typeface="Helvetica Neue"/>
              </a:rPr>
              <a:t>•  </a:t>
            </a:r>
            <a:r>
              <a:rPr sz="1300">
                <a:solidFill>
                  <a:srgbClr val="CCCCCC"/>
                </a:solidFill>
                <a:latin typeface="Helvetica Neue"/>
              </a:rPr>
              <a:t>C: Learner (unified vs ego/superego)</a:t>
            </a:r>
          </a:p>
        </p:txBody>
      </p:sp>
      <p:sp>
        <p:nvSpPr>
          <p:cNvPr id="9" name="Rounded Rectangle 8"/>
          <p:cNvSpPr/>
          <p:nvPr/>
        </p:nvSpPr>
        <p:spPr>
          <a:xfrm>
            <a:off x="8046720" y="1371600"/>
            <a:ext cx="3291840" cy="256032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8229600" y="1463040"/>
            <a:ext cx="2926080" cy="365760"/>
          </a:xfrm>
          <a:prstGeom prst="rect">
            <a:avLst/>
          </a:prstGeom>
          <a:noFill/>
        </p:spPr>
        <p:txBody>
          <a:bodyPr wrap="square">
            <a:spAutoFit/>
          </a:bodyPr>
          <a:lstStyle/>
          <a:p>
            <a:pPr algn="l">
              <a:defRPr sz="1800" b="1">
                <a:solidFill>
                  <a:srgbClr val="7EBB8F"/>
                </a:solidFill>
                <a:latin typeface="Helvetica Neue"/>
              </a:defRPr>
            </a:pPr>
            <a:r>
              <a:t>Domain Generalizability</a:t>
            </a:r>
          </a:p>
        </p:txBody>
      </p:sp>
      <p:sp>
        <p:nvSpPr>
          <p:cNvPr id="11" name="TextBox 10"/>
          <p:cNvSpPr txBox="1"/>
          <p:nvPr/>
        </p:nvSpPr>
        <p:spPr>
          <a:xfrm>
            <a:off x="8229600" y="1920240"/>
            <a:ext cx="2926080" cy="1828800"/>
          </a:xfrm>
          <a:prstGeom prst="rect">
            <a:avLst/>
          </a:prstGeom>
          <a:noFill/>
        </p:spPr>
        <p:txBody>
          <a:bodyPr wrap="square">
            <a:spAutoFit/>
          </a:bodyPr>
          <a:lstStyle/>
          <a:p>
            <a:pPr>
              <a:spcBef>
                <a:spcPts val="200"/>
              </a:spcBef>
              <a:spcAft>
                <a:spcPts val="800"/>
              </a:spcAft>
            </a:pPr>
            <a:r>
              <a:rPr sz="1300">
                <a:solidFill>
                  <a:srgbClr val="7EBB8F"/>
                </a:solidFill>
                <a:latin typeface="Helvetica Neue"/>
              </a:rPr>
              <a:t>•  </a:t>
            </a:r>
            <a:r>
              <a:rPr sz="1300">
                <a:solidFill>
                  <a:srgbClr val="CCCCCC"/>
                </a:solidFill>
                <a:latin typeface="Helvetica Neue"/>
              </a:rPr>
              <a:t>Philosophy (graduate) vs Math (4th grade)</a:t>
            </a:r>
          </a:p>
          <a:p>
            <a:pPr>
              <a:spcBef>
                <a:spcPts val="200"/>
              </a:spcBef>
              <a:spcAft>
                <a:spcPts val="800"/>
              </a:spcAft>
            </a:pPr>
            <a:r>
              <a:rPr sz="1300">
                <a:solidFill>
                  <a:srgbClr val="7EBB8F"/>
                </a:solidFill>
                <a:latin typeface="Helvetica Neue"/>
              </a:rPr>
              <a:t>•  </a:t>
            </a:r>
            <a:r>
              <a:rPr sz="1300">
                <a:solidFill>
                  <a:srgbClr val="CCCCCC"/>
                </a:solidFill>
                <a:latin typeface="Helvetica Neue"/>
              </a:rPr>
              <a:t>Nemotron + Kimi replication</a:t>
            </a:r>
          </a:p>
          <a:p>
            <a:pPr>
              <a:spcBef>
                <a:spcPts val="200"/>
              </a:spcBef>
              <a:spcAft>
                <a:spcPts val="800"/>
              </a:spcAft>
            </a:pPr>
            <a:r>
              <a:rPr sz="1300">
                <a:solidFill>
                  <a:srgbClr val="7EBB8F"/>
                </a:solidFill>
                <a:latin typeface="Helvetica Neue"/>
              </a:rPr>
              <a:t>•  </a:t>
            </a:r>
            <a:r>
              <a:rPr sz="1300">
                <a:solidFill>
                  <a:srgbClr val="CCCCCC"/>
                </a:solidFill>
                <a:latin typeface="Helvetica Neue"/>
              </a:rPr>
              <a:t>Tests factor inversion across domains</a:t>
            </a:r>
          </a:p>
        </p:txBody>
      </p:sp>
      <p:graphicFrame>
        <p:nvGraphicFramePr>
          <p:cNvPr id="12" name="Table 11"/>
          <p:cNvGraphicFramePr>
            <a:graphicFrameLocks noGrp="1"/>
          </p:cNvGraphicFramePr>
          <p:nvPr/>
        </p:nvGraphicFramePr>
        <p:xfrm>
          <a:off x="731520" y="4297680"/>
          <a:ext cx="10515600" cy="2560320"/>
        </p:xfrm>
        <a:graphic>
          <a:graphicData uri="http://schemas.openxmlformats.org/drawingml/2006/table">
            <a:tbl>
              <a:tblPr firstRow="1" bandRow="1">
                <a:tableStyleId>{5C22544A-7EE6-4342-B048-85BDC9FD1C3A}</a:tableStyleId>
              </a:tblPr>
              <a:tblGrid>
                <a:gridCol w="3200400"/>
                <a:gridCol w="2286000"/>
                <a:gridCol w="2286000"/>
                <a:gridCol w="2743200"/>
              </a:tblGrid>
              <a:tr h="365760">
                <a:tc>
                  <a:txBody>
                    <a:bodyPr/>
                    <a:lstStyle/>
                    <a:p>
                      <a:pPr>
                        <a:defRPr sz="1300" b="1">
                          <a:solidFill>
                            <a:srgbClr val="1A1A2E"/>
                          </a:solidFill>
                          <a:latin typeface="Helvetica Neue"/>
                        </a:defRPr>
                      </a:pPr>
                      <a:r>
                        <a:t>Evaluation</a:t>
                      </a:r>
                    </a:p>
                  </a:txBody>
                  <a:tcPr>
                    <a:solidFill>
                      <a:srgbClr val="E88D3F"/>
                    </a:solidFill>
                  </a:tcPr>
                </a:tc>
                <a:tc>
                  <a:txBody>
                    <a:bodyPr/>
                    <a:lstStyle/>
                    <a:p>
                      <a:pPr>
                        <a:defRPr sz="1300" b="1">
                          <a:solidFill>
                            <a:srgbClr val="1A1A2E"/>
                          </a:solidFill>
                          <a:latin typeface="Helvetica Neue"/>
                        </a:defRPr>
                      </a:pPr>
                      <a:r>
                        <a:t>N (scored)</a:t>
                      </a:r>
                    </a:p>
                  </a:txBody>
                  <a:tcPr>
                    <a:solidFill>
                      <a:srgbClr val="E88D3F"/>
                    </a:solidFill>
                  </a:tcPr>
                </a:tc>
                <a:tc>
                  <a:txBody>
                    <a:bodyPr/>
                    <a:lstStyle/>
                    <a:p>
                      <a:pPr>
                        <a:defRPr sz="1300" b="1">
                          <a:solidFill>
                            <a:srgbClr val="1A1A2E"/>
                          </a:solidFill>
                          <a:latin typeface="Helvetica Neue"/>
                        </a:defRPr>
                      </a:pPr>
                      <a:r>
                        <a:t>Model</a:t>
                      </a:r>
                    </a:p>
                  </a:txBody>
                  <a:tcPr>
                    <a:solidFill>
                      <a:srgbClr val="E88D3F"/>
                    </a:solidFill>
                  </a:tcPr>
                </a:tc>
                <a:tc>
                  <a:txBody>
                    <a:bodyPr/>
                    <a:lstStyle/>
                    <a:p>
                      <a:pPr>
                        <a:defRPr sz="1300" b="1">
                          <a:solidFill>
                            <a:srgbClr val="1A1A2E"/>
                          </a:solidFill>
                          <a:latin typeface="Helvetica Neue"/>
                        </a:defRPr>
                      </a:pPr>
                      <a:r>
                        <a:t>Section</a:t>
                      </a:r>
                    </a:p>
                  </a:txBody>
                  <a:tcPr>
                    <a:solidFill>
                      <a:srgbClr val="E88D3F"/>
                    </a:solidFill>
                  </a:tcPr>
                </a:tc>
              </a:tr>
              <a:tr h="365760">
                <a:tc>
                  <a:txBody>
                    <a:bodyPr/>
                    <a:lstStyle/>
                    <a:p>
                      <a:pPr>
                        <a:defRPr sz="1300">
                          <a:solidFill>
                            <a:srgbClr val="F0F0F0"/>
                          </a:solidFill>
                          <a:latin typeface="Helvetica Neue"/>
                        </a:defRPr>
                      </a:pPr>
                      <a:r>
                        <a:t>Recognition validation</a:t>
                      </a:r>
                    </a:p>
                  </a:txBody>
                  <a:tcPr>
                    <a:solidFill>
                      <a:srgbClr val="24243E"/>
                    </a:solidFill>
                  </a:tcPr>
                </a:tc>
                <a:tc>
                  <a:txBody>
                    <a:bodyPr/>
                    <a:lstStyle/>
                    <a:p>
                      <a:pPr>
                        <a:defRPr sz="1300">
                          <a:solidFill>
                            <a:srgbClr val="F0F0F0"/>
                          </a:solidFill>
                          <a:latin typeface="Helvetica Neue"/>
                        </a:defRPr>
                      </a:pPr>
                      <a:r>
                        <a:t>36</a:t>
                      </a:r>
                    </a:p>
                  </a:txBody>
                  <a:tcPr>
                    <a:solidFill>
                      <a:srgbClr val="24243E"/>
                    </a:solidFill>
                  </a:tcPr>
                </a:tc>
                <a:tc>
                  <a:txBody>
                    <a:bodyPr/>
                    <a:lstStyle/>
                    <a:p>
                      <a:pPr>
                        <a:defRPr sz="1300">
                          <a:solidFill>
                            <a:srgbClr val="F0F0F0"/>
                          </a:solidFill>
                          <a:latin typeface="Helvetica Neue"/>
                        </a:defRPr>
                      </a:pPr>
                      <a:r>
                        <a:t>Kimi</a:t>
                      </a:r>
                    </a:p>
                  </a:txBody>
                  <a:tcPr>
                    <a:solidFill>
                      <a:srgbClr val="24243E"/>
                    </a:solidFill>
                  </a:tcPr>
                </a:tc>
                <a:tc>
                  <a:txBody>
                    <a:bodyPr/>
                    <a:lstStyle/>
                    <a:p>
                      <a:pPr>
                        <a:defRPr sz="1300">
                          <a:solidFill>
                            <a:srgbClr val="F0F0F0"/>
                          </a:solidFill>
                          <a:latin typeface="Helvetica Neue"/>
                        </a:defRPr>
                      </a:pPr>
                      <a:r>
                        <a:t>6.1</a:t>
                      </a:r>
                    </a:p>
                  </a:txBody>
                  <a:tcPr>
                    <a:solidFill>
                      <a:srgbClr val="24243E"/>
                    </a:solidFill>
                  </a:tcPr>
                </a:tc>
              </a:tr>
              <a:tr h="365760">
                <a:tc>
                  <a:txBody>
                    <a:bodyPr/>
                    <a:lstStyle/>
                    <a:p>
                      <a:pPr>
                        <a:defRPr sz="1300">
                          <a:solidFill>
                            <a:srgbClr val="F0F0F0"/>
                          </a:solidFill>
                          <a:latin typeface="Helvetica Neue"/>
                        </a:defRPr>
                      </a:pPr>
                      <a:r>
                        <a:t>Full factorial</a:t>
                      </a:r>
                    </a:p>
                  </a:txBody>
                  <a:tcPr>
                    <a:solidFill>
                      <a:srgbClr val="2A2A45"/>
                    </a:solidFill>
                  </a:tcPr>
                </a:tc>
                <a:tc>
                  <a:txBody>
                    <a:bodyPr/>
                    <a:lstStyle/>
                    <a:p>
                      <a:pPr>
                        <a:defRPr sz="1300">
                          <a:solidFill>
                            <a:srgbClr val="F0F0F0"/>
                          </a:solidFill>
                          <a:latin typeface="Helvetica Neue"/>
                        </a:defRPr>
                      </a:pPr>
                      <a:r>
                        <a:t>342 of 402</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6.2</a:t>
                      </a:r>
                    </a:p>
                  </a:txBody>
                  <a:tcPr>
                    <a:solidFill>
                      <a:srgbClr val="2A2A45"/>
                    </a:solidFill>
                  </a:tcPr>
                </a:tc>
              </a:tr>
              <a:tr h="365760">
                <a:tc>
                  <a:txBody>
                    <a:bodyPr/>
                    <a:lstStyle/>
                    <a:p>
                      <a:pPr>
                        <a:defRPr sz="1300">
                          <a:solidFill>
                            <a:srgbClr val="F0F0F0"/>
                          </a:solidFill>
                          <a:latin typeface="Helvetica Neue"/>
                        </a:defRPr>
                      </a:pPr>
                      <a:r>
                        <a:t>A×B interaction</a:t>
                      </a:r>
                    </a:p>
                  </a:txBody>
                  <a:tcPr>
                    <a:solidFill>
                      <a:srgbClr val="24243E"/>
                    </a:solidFill>
                  </a:tcPr>
                </a:tc>
                <a:tc>
                  <a:txBody>
                    <a:bodyPr/>
                    <a:lstStyle/>
                    <a:p>
                      <a:pPr>
                        <a:defRPr sz="1300">
                          <a:solidFill>
                            <a:srgbClr val="F0F0F0"/>
                          </a:solidFill>
                          <a:latin typeface="Helvetica Neue"/>
                        </a:defRPr>
                      </a:pPr>
                      <a:r>
                        <a:t>17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6.3</a:t>
                      </a:r>
                    </a:p>
                  </a:txBody>
                  <a:tcPr>
                    <a:solidFill>
                      <a:srgbClr val="24243E"/>
                    </a:solidFill>
                  </a:tcPr>
                </a:tc>
              </a:tr>
              <a:tr h="365760">
                <a:tc>
                  <a:txBody>
                    <a:bodyPr/>
                    <a:lstStyle/>
                    <a:p>
                      <a:pPr>
                        <a:defRPr sz="1300">
                          <a:solidFill>
                            <a:srgbClr val="F0F0F0"/>
                          </a:solidFill>
                          <a:latin typeface="Helvetica Neue"/>
                        </a:defRPr>
                      </a:pPr>
                      <a:r>
                        <a:t>A×B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6.3</a:t>
                      </a:r>
                    </a:p>
                  </a:txBody>
                  <a:tcPr>
                    <a:solidFill>
                      <a:srgbClr val="2A2A45"/>
                    </a:solidFill>
                  </a:tcPr>
                </a:tc>
              </a:tr>
              <a:tr h="365760">
                <a:tc>
                  <a:txBody>
                    <a:bodyPr/>
                    <a:lstStyle/>
                    <a:p>
                      <a:pPr>
                        <a:defRPr sz="1300">
                          <a:solidFill>
                            <a:srgbClr val="F0F0F0"/>
                          </a:solidFill>
                          <a:latin typeface="Helvetica Neue"/>
                        </a:defRPr>
                      </a:pPr>
                      <a:r>
                        <a:t>Domain gen.</a:t>
                      </a:r>
                    </a:p>
                  </a:txBody>
                  <a:tcPr>
                    <a:solidFill>
                      <a:srgbClr val="24243E"/>
                    </a:solidFill>
                  </a:tcPr>
                </a:tc>
                <a:tc>
                  <a:txBody>
                    <a:bodyPr/>
                    <a:lstStyle/>
                    <a:p>
                      <a:pPr>
                        <a:defRPr sz="1300">
                          <a:solidFill>
                            <a:srgbClr val="F0F0F0"/>
                          </a:solidFill>
                          <a:latin typeface="Helvetica Neue"/>
                        </a:defRPr>
                      </a:pPr>
                      <a:r>
                        <a:t>47</a:t>
                      </a:r>
                    </a:p>
                  </a:txBody>
                  <a:tcPr>
                    <a:solidFill>
                      <a:srgbClr val="24243E"/>
                    </a:solidFill>
                  </a:tcPr>
                </a:tc>
                <a:tc>
                  <a:txBody>
                    <a:bodyPr/>
                    <a:lstStyle/>
                    <a:p>
                      <a:pPr>
                        <a:defRPr sz="1300">
                          <a:solidFill>
                            <a:srgbClr val="F0F0F0"/>
                          </a:solidFill>
                          <a:latin typeface="Helvetica Neue"/>
                        </a:defRPr>
                      </a:pPr>
                      <a:r>
                        <a:t>Nemotron</a:t>
                      </a:r>
                    </a:p>
                  </a:txBody>
                  <a:tcPr>
                    <a:solidFill>
                      <a:srgbClr val="24243E"/>
                    </a:solidFill>
                  </a:tcPr>
                </a:tc>
                <a:tc>
                  <a:txBody>
                    <a:bodyPr/>
                    <a:lstStyle/>
                    <a:p>
                      <a:pPr>
                        <a:defRPr sz="1300">
                          <a:solidFill>
                            <a:srgbClr val="F0F0F0"/>
                          </a:solidFill>
                          <a:latin typeface="Helvetica Neue"/>
                        </a:defRPr>
                      </a:pPr>
                      <a:r>
                        <a:t>6.4</a:t>
                      </a:r>
                    </a:p>
                  </a:txBody>
                  <a:tcPr>
                    <a:solidFill>
                      <a:srgbClr val="24243E"/>
                    </a:solidFill>
                  </a:tcPr>
                </a:tc>
              </a:tr>
              <a:tr h="365760">
                <a:tc>
                  <a:txBody>
                    <a:bodyPr/>
                    <a:lstStyle/>
                    <a:p>
                      <a:pPr>
                        <a:defRPr sz="1300">
                          <a:solidFill>
                            <a:srgbClr val="F0F0F0"/>
                          </a:solidFill>
                          <a:latin typeface="Helvetica Neue"/>
                        </a:defRPr>
                      </a:pPr>
                      <a:r>
                        <a:t>Domain gen. replication</a:t>
                      </a:r>
                    </a:p>
                  </a:txBody>
                  <a:tcPr>
                    <a:solidFill>
                      <a:srgbClr val="2A2A45"/>
                    </a:solidFill>
                  </a:tcPr>
                </a:tc>
                <a:tc>
                  <a:txBody>
                    <a:bodyPr/>
                    <a:lstStyle/>
                    <a:p>
                      <a:pPr>
                        <a:defRPr sz="1300">
                          <a:solidFill>
                            <a:srgbClr val="F0F0F0"/>
                          </a:solidFill>
                          <a:latin typeface="Helvetica Neue"/>
                        </a:defRPr>
                      </a:pPr>
                      <a:r>
                        <a:t>60</a:t>
                      </a:r>
                    </a:p>
                  </a:txBody>
                  <a:tcPr>
                    <a:solidFill>
                      <a:srgbClr val="2A2A45"/>
                    </a:solidFill>
                  </a:tcPr>
                </a:tc>
                <a:tc>
                  <a:txBody>
                    <a:bodyPr/>
                    <a:lstStyle/>
                    <a:p>
                      <a:pPr>
                        <a:defRPr sz="1300">
                          <a:solidFill>
                            <a:srgbClr val="F0F0F0"/>
                          </a:solidFill>
                          <a:latin typeface="Helvetica Neue"/>
                        </a:defRPr>
                      </a:pPr>
                      <a:r>
                        <a:t>Kimi</a:t>
                      </a:r>
                    </a:p>
                  </a:txBody>
                  <a:tcPr>
                    <a:solidFill>
                      <a:srgbClr val="2A2A45"/>
                    </a:solidFill>
                  </a:tcPr>
                </a:tc>
                <a:tc>
                  <a:txBody>
                    <a:bodyPr/>
                    <a:lstStyle/>
                    <a:p>
                      <a:pPr>
                        <a:defRPr sz="1300">
                          <a:solidFill>
                            <a:srgbClr val="F0F0F0"/>
                          </a:solidFill>
                          <a:latin typeface="Helvetica Neue"/>
                        </a:defRPr>
                      </a:pPr>
                      <a:r>
                        <a:t>6.4</a:t>
                      </a:r>
                    </a:p>
                  </a:txBody>
                  <a:tcPr>
                    <a:solidFill>
                      <a:srgbClr val="2A2A45"/>
                    </a:solidFill>
                  </a:tcPr>
                </a:tc>
              </a:tr>
            </a:tbl>
          </a:graphicData>
        </a:graphic>
      </p:graphicFrame>
    </p:spTree>
  </p:cSld>
  <p:clrMapOvr>
    <a:masterClrMapping/>
  </p:clrMapOvr>
</p:sld>
</file>

<file path=ppt/slides/slide6.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Recognition Theory Provides Unique Value</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Three-way comparison isolates theory from prompt engineering (N=36)</a:t>
            </a:r>
          </a:p>
        </p:txBody>
      </p:sp>
      <p:sp>
        <p:nvSpPr>
          <p:cNvPr id="5" name="TextBox 4"/>
          <p:cNvSpPr txBox="1"/>
          <p:nvPr/>
        </p:nvSpPr>
        <p:spPr>
          <a:xfrm>
            <a:off x="7315200" y="1737360"/>
            <a:ext cx="4114800" cy="365760"/>
          </a:xfrm>
          <a:prstGeom prst="rect">
            <a:avLst/>
          </a:prstGeom>
          <a:noFill/>
        </p:spPr>
        <p:txBody>
          <a:bodyPr wrap="square">
            <a:spAutoFit/>
          </a:bodyPr>
          <a:lstStyle/>
          <a:p>
            <a:pPr algn="l">
              <a:defRPr sz="1600" b="1">
                <a:solidFill>
                  <a:srgbClr val="E88D3F"/>
                </a:solidFill>
                <a:latin typeface="Helvetica Neue"/>
              </a:defRPr>
            </a:pPr>
            <a:r>
              <a:t>Mean Scores (N=12 each)</a:t>
            </a:r>
          </a:p>
        </p:txBody>
      </p:sp>
      <p:sp>
        <p:nvSpPr>
          <p:cNvPr id="6" name="TextBox 5"/>
          <p:cNvSpPr txBox="1"/>
          <p:nvPr/>
        </p:nvSpPr>
        <p:spPr>
          <a:xfrm>
            <a:off x="7315200" y="2194560"/>
            <a:ext cx="4114800" cy="365760"/>
          </a:xfrm>
          <a:prstGeom prst="rect">
            <a:avLst/>
          </a:prstGeom>
          <a:noFill/>
        </p:spPr>
        <p:txBody>
          <a:bodyPr wrap="square">
            <a:spAutoFit/>
          </a:bodyPr>
          <a:lstStyle/>
          <a:p>
            <a:pPr algn="l">
              <a:defRPr sz="1500" b="0">
                <a:solidFill>
                  <a:srgbClr val="7EBB8F"/>
                </a:solidFill>
                <a:latin typeface="Helvetica Neue"/>
              </a:defRPr>
            </a:pPr>
            <a:r>
              <a:t>Recognition:  94.0  (SD 8.4)</a:t>
            </a:r>
          </a:p>
        </p:txBody>
      </p:sp>
      <p:sp>
        <p:nvSpPr>
          <p:cNvPr id="7" name="TextBox 6"/>
          <p:cNvSpPr txBox="1"/>
          <p:nvPr/>
        </p:nvSpPr>
        <p:spPr>
          <a:xfrm>
            <a:off x="7315200" y="2560320"/>
            <a:ext cx="4114800" cy="365760"/>
          </a:xfrm>
          <a:prstGeom prst="rect">
            <a:avLst/>
          </a:prstGeom>
          <a:noFill/>
        </p:spPr>
        <p:txBody>
          <a:bodyPr wrap="square">
            <a:spAutoFit/>
          </a:bodyPr>
          <a:lstStyle/>
          <a:p>
            <a:pPr algn="l">
              <a:defRPr sz="1500" b="0">
                <a:solidFill>
                  <a:srgbClr val="6C9BCE"/>
                </a:solidFill>
                <a:latin typeface="Helvetica Neue"/>
              </a:defRPr>
            </a:pPr>
            <a:r>
              <a:t>Enhanced:      85.3  (SD 11.2)</a:t>
            </a:r>
          </a:p>
        </p:txBody>
      </p:sp>
      <p:sp>
        <p:nvSpPr>
          <p:cNvPr id="8" name="TextBox 7"/>
          <p:cNvSpPr txBox="1"/>
          <p:nvPr/>
        </p:nvSpPr>
        <p:spPr>
          <a:xfrm>
            <a:off x="7315200" y="2926080"/>
            <a:ext cx="4114800" cy="365760"/>
          </a:xfrm>
          <a:prstGeom prst="rect">
            <a:avLst/>
          </a:prstGeom>
          <a:noFill/>
        </p:spPr>
        <p:txBody>
          <a:bodyPr wrap="square">
            <a:spAutoFit/>
          </a:bodyPr>
          <a:lstStyle/>
          <a:p>
            <a:pPr algn="l">
              <a:defRPr sz="1500" b="0">
                <a:solidFill>
                  <a:srgbClr val="999999"/>
                </a:solidFill>
                <a:latin typeface="Helvetica Neue"/>
              </a:defRPr>
            </a:pPr>
            <a:r>
              <a:t>Base:              73.9  (SD 15.7)</a:t>
            </a:r>
          </a:p>
        </p:txBody>
      </p:sp>
      <p:sp>
        <p:nvSpPr>
          <p:cNvPr id="9" name="Rounded Rectangle 8"/>
          <p:cNvSpPr/>
          <p:nvPr/>
        </p:nvSpPr>
        <p:spPr>
          <a:xfrm>
            <a:off x="73152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0" name="TextBox 9"/>
          <p:cNvSpPr txBox="1"/>
          <p:nvPr/>
        </p:nvSpPr>
        <p:spPr>
          <a:xfrm>
            <a:off x="914400" y="5166360"/>
            <a:ext cx="2194560" cy="731520"/>
          </a:xfrm>
          <a:prstGeom prst="rect">
            <a:avLst/>
          </a:prstGeom>
          <a:noFill/>
        </p:spPr>
        <p:txBody>
          <a:bodyPr wrap="square">
            <a:spAutoFit/>
          </a:bodyPr>
          <a:lstStyle/>
          <a:p>
            <a:pPr algn="ctr">
              <a:defRPr sz="3600" b="1">
                <a:solidFill>
                  <a:srgbClr val="E88D3F"/>
                </a:solidFill>
                <a:latin typeface="Helvetica Neue"/>
              </a:defRPr>
            </a:pPr>
            <a:r>
              <a:t>+20.1 pts</a:t>
            </a:r>
          </a:p>
        </p:txBody>
      </p:sp>
      <p:sp>
        <p:nvSpPr>
          <p:cNvPr id="11" name="TextBox 10"/>
          <p:cNvSpPr txBox="1"/>
          <p:nvPr/>
        </p:nvSpPr>
        <p:spPr>
          <a:xfrm>
            <a:off x="914400" y="5806440"/>
            <a:ext cx="2194560" cy="548640"/>
          </a:xfrm>
          <a:prstGeom prst="rect">
            <a:avLst/>
          </a:prstGeom>
          <a:noFill/>
        </p:spPr>
        <p:txBody>
          <a:bodyPr wrap="square">
            <a:spAutoFit/>
          </a:bodyPr>
          <a:lstStyle/>
          <a:p>
            <a:pPr algn="ctr">
              <a:defRPr sz="1300" b="0">
                <a:solidFill>
                  <a:srgbClr val="999999"/>
                </a:solidFill>
                <a:latin typeface="Helvetica Neue"/>
              </a:defRPr>
            </a:pPr>
            <a:r>
              <a:t>Total recognition effect</a:t>
            </a:r>
          </a:p>
        </p:txBody>
      </p:sp>
      <p:sp>
        <p:nvSpPr>
          <p:cNvPr id="12" name="Rounded Rectangle 11"/>
          <p:cNvSpPr/>
          <p:nvPr/>
        </p:nvSpPr>
        <p:spPr>
          <a:xfrm>
            <a:off x="3657600" y="5029200"/>
            <a:ext cx="2560320" cy="146304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3" name="TextBox 12"/>
          <p:cNvSpPr txBox="1"/>
          <p:nvPr/>
        </p:nvSpPr>
        <p:spPr>
          <a:xfrm>
            <a:off x="3840480" y="5166360"/>
            <a:ext cx="2194560" cy="731520"/>
          </a:xfrm>
          <a:prstGeom prst="rect">
            <a:avLst/>
          </a:prstGeom>
          <a:noFill/>
        </p:spPr>
        <p:txBody>
          <a:bodyPr wrap="square">
            <a:spAutoFit/>
          </a:bodyPr>
          <a:lstStyle/>
          <a:p>
            <a:pPr algn="ctr">
              <a:defRPr sz="3600" b="1">
                <a:solidFill>
                  <a:srgbClr val="6C9BCE"/>
                </a:solidFill>
                <a:latin typeface="Helvetica Neue"/>
              </a:defRPr>
            </a:pPr>
            <a:r>
              <a:t>+11.4 pts</a:t>
            </a:r>
          </a:p>
        </p:txBody>
      </p:sp>
      <p:sp>
        <p:nvSpPr>
          <p:cNvPr id="14" name="TextBox 13"/>
          <p:cNvSpPr txBox="1"/>
          <p:nvPr/>
        </p:nvSpPr>
        <p:spPr>
          <a:xfrm>
            <a:off x="3840480" y="5806440"/>
            <a:ext cx="2194560" cy="548640"/>
          </a:xfrm>
          <a:prstGeom prst="rect">
            <a:avLst/>
          </a:prstGeom>
          <a:noFill/>
        </p:spPr>
        <p:txBody>
          <a:bodyPr wrap="square">
            <a:spAutoFit/>
          </a:bodyPr>
          <a:lstStyle/>
          <a:p>
            <a:pPr algn="ctr">
              <a:defRPr sz="1300" b="0">
                <a:solidFill>
                  <a:srgbClr val="999999"/>
                </a:solidFill>
                <a:latin typeface="Helvetica Neue"/>
              </a:defRPr>
            </a:pPr>
            <a:r>
              <a:t>Prompt engineering (57%)</a:t>
            </a:r>
          </a:p>
        </p:txBody>
      </p:sp>
      <p:sp>
        <p:nvSpPr>
          <p:cNvPr id="15" name="Rounded Rectangle 14"/>
          <p:cNvSpPr/>
          <p:nvPr/>
        </p:nvSpPr>
        <p:spPr>
          <a:xfrm>
            <a:off x="6583680" y="5029200"/>
            <a:ext cx="2560320" cy="146304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6" name="TextBox 15"/>
          <p:cNvSpPr txBox="1"/>
          <p:nvPr/>
        </p:nvSpPr>
        <p:spPr>
          <a:xfrm>
            <a:off x="6766560" y="5166360"/>
            <a:ext cx="2194560" cy="731520"/>
          </a:xfrm>
          <a:prstGeom prst="rect">
            <a:avLst/>
          </a:prstGeom>
          <a:noFill/>
        </p:spPr>
        <p:txBody>
          <a:bodyPr wrap="square">
            <a:spAutoFit/>
          </a:bodyPr>
          <a:lstStyle/>
          <a:p>
            <a:pPr algn="ctr">
              <a:defRPr sz="3600" b="1">
                <a:solidFill>
                  <a:srgbClr val="E88D3F"/>
                </a:solidFill>
                <a:latin typeface="Helvetica Neue"/>
              </a:defRPr>
            </a:pPr>
            <a:r>
              <a:t>+8.7 pts</a:t>
            </a:r>
          </a:p>
        </p:txBody>
      </p:sp>
      <p:sp>
        <p:nvSpPr>
          <p:cNvPr id="17" name="TextBox 16"/>
          <p:cNvSpPr txBox="1"/>
          <p:nvPr/>
        </p:nvSpPr>
        <p:spPr>
          <a:xfrm>
            <a:off x="6766560" y="5806440"/>
            <a:ext cx="2194560" cy="548640"/>
          </a:xfrm>
          <a:prstGeom prst="rect">
            <a:avLst/>
          </a:prstGeom>
          <a:noFill/>
        </p:spPr>
        <p:txBody>
          <a:bodyPr wrap="square">
            <a:spAutoFit/>
          </a:bodyPr>
          <a:lstStyle/>
          <a:p>
            <a:pPr algn="ctr">
              <a:defRPr sz="1300" b="0">
                <a:solidFill>
                  <a:srgbClr val="999999"/>
                </a:solidFill>
                <a:latin typeface="Helvetica Neue"/>
              </a:defRPr>
            </a:pPr>
            <a:r>
              <a:t>Recognition unique (43%)</a:t>
            </a:r>
          </a:p>
        </p:txBody>
      </p:sp>
      <p:sp>
        <p:nvSpPr>
          <p:cNvPr id="18" name="Rounded Rectangle 17"/>
          <p:cNvSpPr/>
          <p:nvPr/>
        </p:nvSpPr>
        <p:spPr>
          <a:xfrm>
            <a:off x="9418320" y="5029200"/>
            <a:ext cx="2560320" cy="146304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9" name="TextBox 18"/>
          <p:cNvSpPr txBox="1"/>
          <p:nvPr/>
        </p:nvSpPr>
        <p:spPr>
          <a:xfrm>
            <a:off x="9601200" y="5166360"/>
            <a:ext cx="2194560" cy="731520"/>
          </a:xfrm>
          <a:prstGeom prst="rect">
            <a:avLst/>
          </a:prstGeom>
          <a:noFill/>
        </p:spPr>
        <p:txBody>
          <a:bodyPr wrap="square">
            <a:spAutoFit/>
          </a:bodyPr>
          <a:lstStyle/>
          <a:p>
            <a:pPr algn="ctr">
              <a:defRPr sz="3600" b="1">
                <a:solidFill>
                  <a:srgbClr val="7EBB8F"/>
                </a:solidFill>
                <a:latin typeface="Helvetica Neue"/>
              </a:defRPr>
            </a:pPr>
            <a:r>
              <a:t>43%</a:t>
            </a:r>
          </a:p>
        </p:txBody>
      </p:sp>
      <p:sp>
        <p:nvSpPr>
          <p:cNvPr id="20" name="TextBox 19"/>
          <p:cNvSpPr txBox="1"/>
          <p:nvPr/>
        </p:nvSpPr>
        <p:spPr>
          <a:xfrm>
            <a:off x="9601200" y="5806440"/>
            <a:ext cx="2194560" cy="548640"/>
          </a:xfrm>
          <a:prstGeom prst="rect">
            <a:avLst/>
          </a:prstGeom>
          <a:noFill/>
        </p:spPr>
        <p:txBody>
          <a:bodyPr wrap="square">
            <a:spAutoFit/>
          </a:bodyPr>
          <a:lstStyle/>
          <a:p>
            <a:pPr algn="ctr">
              <a:defRPr sz="1300" b="0">
                <a:solidFill>
                  <a:srgbClr val="999999"/>
                </a:solidFill>
                <a:latin typeface="Helvetica Neue"/>
              </a:defRPr>
            </a:pPr>
            <a:r>
              <a:t>Theory's own contribution</a:t>
            </a:r>
          </a:p>
        </p:txBody>
      </p:sp>
      <p:pic>
        <p:nvPicPr>
          <p:cNvPr id="21" name="Picture 20" descr="figure3.png"/>
          <p:cNvPicPr>
            <a:picLocks noChangeAspect="1"/>
          </p:cNvPicPr>
          <p:nvPr/>
        </p:nvPicPr>
        <p:blipFill>
          <a:blip r:embed="rId3"/>
          <a:stretch>
            <a:fillRect/>
          </a:stretch>
        </p:blipFill>
        <p:spPr>
          <a:xfrm>
            <a:off x="457200" y="1645920"/>
            <a:ext cx="6400800" cy="3572540"/>
          </a:xfrm>
          <a:prstGeom prst="rect">
            <a:avLst/>
          </a:prstGeom>
        </p:spPr>
      </p:pic>
    </p:spTree>
  </p:cSld>
  <p:clrMapOvr>
    <a:masterClrMapping/>
  </p:clrMapOvr>
</p:sld>
</file>

<file path=ppt/slides/slide7.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Full 2×2×2 Factorial (Kimi K2.5)</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N=350 scored of 352 attempted — Recognition is the dominant factor</a:t>
            </a:r>
          </a:p>
        </p:txBody>
      </p:sp>
      <p:graphicFrame>
        <p:nvGraphicFramePr>
          <p:cNvPr id="4" name="Table 3"/>
          <p:cNvGraphicFramePr>
            <a:graphicFrameLocks noGrp="1"/>
          </p:cNvGraphicFramePr>
          <p:nvPr/>
        </p:nvGraphicFramePr>
        <p:xfrm>
          <a:off x="731520" y="1737360"/>
          <a:ext cx="6858000" cy="1828800"/>
        </p:xfrm>
        <a:graphic>
          <a:graphicData uri="http://schemas.openxmlformats.org/drawingml/2006/table">
            <a:tbl>
              <a:tblPr firstRow="1" bandRow="1">
                <a:tableStyleId>{5C22544A-7EE6-4342-B048-85BDC9FD1C3A}</a:tableStyleId>
              </a:tblPr>
              <a:tblGrid>
                <a:gridCol w="1371600"/>
                <a:gridCol w="1371600"/>
                <a:gridCol w="1371600"/>
                <a:gridCol w="1371600"/>
                <a:gridCol w="1371600"/>
              </a:tblGrid>
              <a:tr h="365760">
                <a:tc>
                  <a:txBody>
                    <a:bodyPr/>
                    <a:lstStyle/>
                    <a:p>
                      <a:pPr>
                        <a:defRPr sz="1300" b="1">
                          <a:solidFill>
                            <a:srgbClr val="1A1A2E"/>
                          </a:solidFill>
                          <a:latin typeface="Helvetica Neue"/>
                        </a:defRPr>
                      </a:pPr>
                      <a:r>
                        <a:t>Factor</a:t>
                      </a:r>
                    </a:p>
                  </a:txBody>
                  <a:tcPr>
                    <a:solidFill>
                      <a:srgbClr val="E88D3F"/>
                    </a:solidFill>
                  </a:tcPr>
                </a:tc>
                <a:tc>
                  <a:txBody>
                    <a:bodyPr/>
                    <a:lstStyle/>
                    <a:p>
                      <a:pPr>
                        <a:defRPr sz="1300" b="1">
                          <a:solidFill>
                            <a:srgbClr val="1A1A2E"/>
                          </a:solidFill>
                          <a:latin typeface="Helvetica Neue"/>
                        </a:defRPr>
                      </a:pPr>
                      <a:r>
                        <a:t>Effect</a:t>
                      </a:r>
                    </a:p>
                  </a:txBody>
                  <a:tcPr>
                    <a:solidFill>
                      <a:srgbClr val="E88D3F"/>
                    </a:solidFill>
                  </a:tcPr>
                </a:tc>
                <a:tc>
                  <a:txBody>
                    <a:bodyPr/>
                    <a:lstStyle/>
                    <a:p>
                      <a:pPr>
                        <a:defRPr sz="1300" b="1">
                          <a:solidFill>
                            <a:srgbClr val="1A1A2E"/>
                          </a:solidFill>
                          <a:latin typeface="Helvetica Neue"/>
                        </a:defRPr>
                      </a:pPr>
                      <a:r>
                        <a:t>95% CI</a:t>
                      </a:r>
                    </a:p>
                  </a:txBody>
                  <a:tcPr>
                    <a:solidFill>
                      <a:srgbClr val="E88D3F"/>
                    </a:solidFill>
                  </a:tcPr>
                </a:tc>
                <a:tc>
                  <a:txBody>
                    <a:bodyPr/>
                    <a:lstStyle/>
                    <a:p>
                      <a:pPr>
                        <a:defRPr sz="1300" b="1">
                          <a:solidFill>
                            <a:srgbClr val="1A1A2E"/>
                          </a:solidFill>
                          <a:latin typeface="Helvetica Neue"/>
                        </a:defRPr>
                      </a:pPr>
                      <a:r>
                        <a:t>η²</a:t>
                      </a:r>
                    </a:p>
                  </a:txBody>
                  <a:tcPr>
                    <a:solidFill>
                      <a:srgbClr val="E88D3F"/>
                    </a:solidFill>
                  </a:tcPr>
                </a:tc>
                <a:tc>
                  <a:txBody>
                    <a:bodyPr/>
                    <a:lstStyle/>
                    <a:p>
                      <a:pPr>
                        <a:defRPr sz="1300" b="1">
                          <a:solidFill>
                            <a:srgbClr val="1A1A2E"/>
                          </a:solidFill>
                          <a:latin typeface="Helvetica Neue"/>
                        </a:defRPr>
                      </a:pPr>
                      <a:r>
                        <a:t>p</a:t>
                      </a:r>
                    </a:p>
                  </a:txBody>
                  <a:tcPr>
                    <a:solidFill>
                      <a:srgbClr val="E88D3F"/>
                    </a:solidFill>
                  </a:tcPr>
                </a:tc>
              </a:tr>
              <a:tr h="365760">
                <a:tc>
                  <a:txBody>
                    <a:bodyPr/>
                    <a:lstStyle/>
                    <a:p>
                      <a:pPr>
                        <a:defRPr sz="1300">
                          <a:solidFill>
                            <a:srgbClr val="F0F0F0"/>
                          </a:solidFill>
                          <a:latin typeface="Helvetica Neue"/>
                        </a:defRPr>
                      </a:pPr>
                      <a:r>
                        <a:t>A: Recognition</a:t>
                      </a:r>
                    </a:p>
                  </a:txBody>
                  <a:tcPr>
                    <a:solidFill>
                      <a:srgbClr val="24243E"/>
                    </a:solidFill>
                  </a:tcPr>
                </a:tc>
                <a:tc>
                  <a:txBody>
                    <a:bodyPr/>
                    <a:lstStyle/>
                    <a:p>
                      <a:pPr>
                        <a:defRPr sz="1300">
                          <a:solidFill>
                            <a:srgbClr val="F0F0F0"/>
                          </a:solidFill>
                          <a:latin typeface="Helvetica Neue"/>
                        </a:defRPr>
                      </a:pPr>
                      <a:r>
                        <a:t>+10.4 pts</a:t>
                      </a:r>
                    </a:p>
                  </a:txBody>
                  <a:tcPr>
                    <a:solidFill>
                      <a:srgbClr val="24243E"/>
                    </a:solidFill>
                  </a:tcPr>
                </a:tc>
                <a:tc>
                  <a:txBody>
                    <a:bodyPr/>
                    <a:lstStyle/>
                    <a:p>
                      <a:pPr>
                        <a:defRPr sz="1300">
                          <a:solidFill>
                            <a:srgbClr val="F0F0F0"/>
                          </a:solidFill>
                          <a:latin typeface="Helvetica Neue"/>
                        </a:defRPr>
                      </a:pPr>
                      <a:r>
                        <a:t>[7.2, 13.6]</a:t>
                      </a:r>
                    </a:p>
                  </a:txBody>
                  <a:tcPr>
                    <a:solidFill>
                      <a:srgbClr val="24243E"/>
                    </a:solidFill>
                  </a:tcPr>
                </a:tc>
                <a:tc>
                  <a:txBody>
                    <a:bodyPr/>
                    <a:lstStyle/>
                    <a:p>
                      <a:pPr>
                        <a:defRPr sz="1300">
                          <a:solidFill>
                            <a:srgbClr val="F0F0F0"/>
                          </a:solidFill>
                          <a:latin typeface="Helvetica Neue"/>
                        </a:defRPr>
                      </a:pPr>
                      <a:r>
                        <a:t>.109</a:t>
                      </a:r>
                    </a:p>
                  </a:txBody>
                  <a:tcPr>
                    <a:solidFill>
                      <a:srgbClr val="24243E"/>
                    </a:solidFill>
                  </a:tcPr>
                </a:tc>
                <a:tc>
                  <a:txBody>
                    <a:bodyPr/>
                    <a:lstStyle/>
                    <a:p>
                      <a:pPr>
                        <a:defRPr sz="1300">
                          <a:solidFill>
                            <a:srgbClr val="F0F0F0"/>
                          </a:solidFill>
                          <a:latin typeface="Helvetica Neue"/>
                        </a:defRPr>
                      </a:pPr>
                      <a:r>
                        <a:t>&lt;.001</a:t>
                      </a:r>
                    </a:p>
                  </a:txBody>
                  <a:tcPr>
                    <a:solidFill>
                      <a:srgbClr val="24243E"/>
                    </a:solidFill>
                  </a:tcPr>
                </a:tc>
              </a:tr>
              <a:tr h="365760">
                <a:tc>
                  <a:txBody>
                    <a:bodyPr/>
                    <a:lstStyle/>
                    <a:p>
                      <a:pPr>
                        <a:defRPr sz="1300">
                          <a:solidFill>
                            <a:srgbClr val="F0F0F0"/>
                          </a:solidFill>
                          <a:latin typeface="Helvetica Neue"/>
                        </a:defRPr>
                      </a:pPr>
                      <a:r>
                        <a:t>B: Multi-agent</a:t>
                      </a:r>
                    </a:p>
                  </a:txBody>
                  <a:tcPr>
                    <a:solidFill>
                      <a:srgbClr val="2A2A45"/>
                    </a:solidFill>
                  </a:tcPr>
                </a:tc>
                <a:tc>
                  <a:txBody>
                    <a:bodyPr/>
                    <a:lstStyle/>
                    <a:p>
                      <a:pPr>
                        <a:defRPr sz="1300">
                          <a:solidFill>
                            <a:srgbClr val="F0F0F0"/>
                          </a:solidFill>
                          <a:latin typeface="Helvetica Neue"/>
                        </a:defRPr>
                      </a:pPr>
                      <a:r>
                        <a:t>+0.5 pts</a:t>
                      </a:r>
                    </a:p>
                  </a:txBody>
                  <a:tcPr>
                    <a:solidFill>
                      <a:srgbClr val="2A2A45"/>
                    </a:solidFill>
                  </a:tcPr>
                </a:tc>
                <a:tc>
                  <a:txBody>
                    <a:bodyPr/>
                    <a:lstStyle/>
                    <a:p>
                      <a:pPr>
                        <a:defRPr sz="1300">
                          <a:solidFill>
                            <a:srgbClr val="F0F0F0"/>
                          </a:solidFill>
                          <a:latin typeface="Helvetica Neue"/>
                        </a:defRPr>
                      </a:pPr>
                      <a:r>
                        <a:t>[–2.7, 3.7]</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.731</a:t>
                      </a:r>
                    </a:p>
                  </a:txBody>
                  <a:tcPr>
                    <a:solidFill>
                      <a:srgbClr val="2A2A45"/>
                    </a:solidFill>
                  </a:tcPr>
                </a:tc>
              </a:tr>
              <a:tr h="365760">
                <a:tc>
                  <a:txBody>
                    <a:bodyPr/>
                    <a:lstStyle/>
                    <a:p>
                      <a:pPr>
                        <a:defRPr sz="1300">
                          <a:solidFill>
                            <a:srgbClr val="F0F0F0"/>
                          </a:solidFill>
                          <a:latin typeface="Helvetica Neue"/>
                        </a:defRPr>
                      </a:pPr>
                      <a:r>
                        <a:t>C: Learner</a:t>
                      </a:r>
                    </a:p>
                  </a:txBody>
                  <a:tcPr>
                    <a:solidFill>
                      <a:srgbClr val="24243E"/>
                    </a:solidFill>
                  </a:tcPr>
                </a:tc>
                <a:tc>
                  <a:txBody>
                    <a:bodyPr/>
                    <a:lstStyle/>
                    <a:p>
                      <a:pPr>
                        <a:defRPr sz="1300">
                          <a:solidFill>
                            <a:srgbClr val="F0F0F0"/>
                          </a:solidFill>
                          <a:latin typeface="Helvetica Neue"/>
                        </a:defRPr>
                      </a:pPr>
                      <a:r>
                        <a:t>+1.5 pts</a:t>
                      </a:r>
                    </a:p>
                  </a:txBody>
                  <a:tcPr>
                    <a:solidFill>
                      <a:srgbClr val="24243E"/>
                    </a:solidFill>
                  </a:tcPr>
                </a:tc>
                <a:tc>
                  <a:txBody>
                    <a:bodyPr/>
                    <a:lstStyle/>
                    <a:p>
                      <a:pPr>
                        <a:defRPr sz="1300">
                          <a:solidFill>
                            <a:srgbClr val="F0F0F0"/>
                          </a:solidFill>
                          <a:latin typeface="Helvetica Neue"/>
                        </a:defRPr>
                      </a:pPr>
                      <a:r>
                        <a:t>[–1.7, 4.7]</a:t>
                      </a:r>
                    </a:p>
                  </a:txBody>
                  <a:tcPr>
                    <a:solidFill>
                      <a:srgbClr val="24243E"/>
                    </a:solidFill>
                  </a:tcPr>
                </a:tc>
                <a:tc>
                  <a:txBody>
                    <a:bodyPr/>
                    <a:lstStyle/>
                    <a:p>
                      <a:pPr>
                        <a:defRPr sz="1300">
                          <a:solidFill>
                            <a:srgbClr val="F0F0F0"/>
                          </a:solidFill>
                          <a:latin typeface="Helvetica Neue"/>
                        </a:defRPr>
                      </a:pPr>
                      <a:r>
                        <a:t>.003</a:t>
                      </a:r>
                    </a:p>
                  </a:txBody>
                  <a:tcPr>
                    <a:solidFill>
                      <a:srgbClr val="24243E"/>
                    </a:solidFill>
                  </a:tcPr>
                </a:tc>
                <a:tc>
                  <a:txBody>
                    <a:bodyPr/>
                    <a:lstStyle/>
                    <a:p>
                      <a:pPr>
                        <a:defRPr sz="1300">
                          <a:solidFill>
                            <a:srgbClr val="F0F0F0"/>
                          </a:solidFill>
                          <a:latin typeface="Helvetica Neue"/>
                        </a:defRPr>
                      </a:pPr>
                      <a:r>
                        <a:t>.341</a:t>
                      </a:r>
                    </a:p>
                  </a:txBody>
                  <a:tcPr>
                    <a:solidFill>
                      <a:srgbClr val="24243E"/>
                    </a:solidFill>
                  </a:tcPr>
                </a:tc>
              </a:tr>
              <a:tr h="365760">
                <a:tc>
                  <a:txBody>
                    <a:bodyPr/>
                    <a:lstStyle/>
                    <a:p>
                      <a:pPr>
                        <a:defRPr sz="1300">
                          <a:solidFill>
                            <a:srgbClr val="F0F0F0"/>
                          </a:solidFill>
                          <a:latin typeface="Helvetica Neue"/>
                        </a:defRPr>
                      </a:pPr>
                      <a:r>
                        <a:t>A×B Interaction</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a:t>
                      </a:r>
                    </a:p>
                  </a:txBody>
                  <a:tcPr>
                    <a:solidFill>
                      <a:srgbClr val="2A2A45"/>
                    </a:solidFill>
                  </a:tcPr>
                </a:tc>
                <a:tc>
                  <a:txBody>
                    <a:bodyPr/>
                    <a:lstStyle/>
                    <a:p>
                      <a:pPr>
                        <a:defRPr sz="1300">
                          <a:solidFill>
                            <a:srgbClr val="F0F0F0"/>
                          </a:solidFill>
                          <a:latin typeface="Helvetica Neue"/>
                        </a:defRPr>
                      </a:pPr>
                      <a:r>
                        <a:t>.000</a:t>
                      </a:r>
                    </a:p>
                  </a:txBody>
                  <a:tcPr>
                    <a:solidFill>
                      <a:srgbClr val="2A2A45"/>
                    </a:solidFill>
                  </a:tcPr>
                </a:tc>
                <a:tc>
                  <a:txBody>
                    <a:bodyPr/>
                    <a:lstStyle/>
                    <a:p>
                      <a:pPr>
                        <a:defRPr sz="1300">
                          <a:solidFill>
                            <a:srgbClr val="F0F0F0"/>
                          </a:solidFill>
                          <a:latin typeface="Helvetica Neue"/>
                        </a:defRPr>
                      </a:pPr>
                      <a:r>
                        <a:t>.845</a:t>
                      </a:r>
                    </a:p>
                  </a:txBody>
                  <a:tcPr>
                    <a:solidFill>
                      <a:srgbClr val="2A2A45"/>
                    </a:solidFill>
                  </a:tcPr>
                </a:tc>
              </a:tr>
            </a:tbl>
          </a:graphicData>
        </a:graphic>
      </p:graphicFrame>
      <p:sp>
        <p:nvSpPr>
          <p:cNvPr id="5" name="Rounded Rectangle 4"/>
          <p:cNvSpPr/>
          <p:nvPr/>
        </p:nvSpPr>
        <p:spPr>
          <a:xfrm>
            <a:off x="731520" y="4206240"/>
            <a:ext cx="5029200" cy="2286000"/>
          </a:xfrm>
          <a:prstGeom prst="roundRect">
            <a:avLst/>
          </a:prstGeom>
          <a:solidFill>
            <a:srgbClr val="2A2A45"/>
          </a:solidFill>
          <a:ln w="19050">
            <a:solidFill>
              <a:srgbClr val="E88D3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1005840" y="4297680"/>
            <a:ext cx="4572000" cy="365760"/>
          </a:xfrm>
          <a:prstGeom prst="rect">
            <a:avLst/>
          </a:prstGeom>
          <a:noFill/>
        </p:spPr>
        <p:txBody>
          <a:bodyPr wrap="square">
            <a:spAutoFit/>
          </a:bodyPr>
          <a:lstStyle/>
          <a:p>
            <a:pPr algn="l">
              <a:defRPr sz="1800" b="1">
                <a:solidFill>
                  <a:srgbClr val="E88D3F"/>
                </a:solidFill>
                <a:latin typeface="Helvetica Neue"/>
              </a:defRPr>
            </a:pPr>
            <a:r>
              <a:t>Key Takeaway</a:t>
            </a:r>
          </a:p>
        </p:txBody>
      </p:sp>
      <p:sp>
        <p:nvSpPr>
          <p:cNvPr id="7" name="TextBox 6"/>
          <p:cNvSpPr txBox="1"/>
          <p:nvPr/>
        </p:nvSpPr>
        <p:spPr>
          <a:xfrm>
            <a:off x="1005840" y="4754880"/>
            <a:ext cx="4572000" cy="13716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accounts for 16.2% of variance (p&lt;.001)</a:t>
            </a:r>
          </a:p>
          <a:p>
            <a:pPr>
              <a:spcBef>
                <a:spcPts val="200"/>
              </a:spcBef>
              <a:spcAft>
                <a:spcPts val="800"/>
              </a:spcAft>
            </a:pPr>
            <a:r>
              <a:rPr sz="1400">
                <a:solidFill>
                  <a:srgbClr val="E88D3F"/>
                </a:solidFill>
                <a:latin typeface="Helvetica Neue"/>
              </a:rPr>
              <a:t>•  </a:t>
            </a:r>
            <a:r>
              <a:rPr sz="1400">
                <a:solidFill>
                  <a:srgbClr val="CCCCCC"/>
                </a:solidFill>
                <a:latin typeface="Helvetica Neue"/>
              </a:rPr>
              <a:t>Architecture effect is minimal on trained content</a:t>
            </a:r>
          </a:p>
          <a:p>
            <a:pPr>
              <a:spcBef>
                <a:spcPts val="200"/>
              </a:spcBef>
              <a:spcAft>
                <a:spcPts val="800"/>
              </a:spcAft>
            </a:pPr>
            <a:r>
              <a:rPr sz="1400">
                <a:solidFill>
                  <a:srgbClr val="E88D3F"/>
                </a:solidFill>
                <a:latin typeface="Helvetica Neue"/>
              </a:rPr>
              <a:t>•  </a:t>
            </a:r>
            <a:r>
              <a:rPr sz="1400">
                <a:solidFill>
                  <a:srgbClr val="CCCCCC"/>
                </a:solidFill>
                <a:latin typeface="Helvetica Neue"/>
              </a:rPr>
              <a:t>A×B interaction non-significant on Kimi (F=0.26)</a:t>
            </a:r>
          </a:p>
          <a:p>
            <a:pPr>
              <a:spcBef>
                <a:spcPts val="200"/>
              </a:spcBef>
              <a:spcAft>
                <a:spcPts val="800"/>
              </a:spcAft>
            </a:pPr>
            <a:r>
              <a:rPr sz="1400">
                <a:solidFill>
                  <a:srgbClr val="E88D3F"/>
                </a:solidFill>
                <a:latin typeface="Helvetica Neue"/>
              </a:rPr>
              <a:t>•  </a:t>
            </a:r>
            <a:r>
              <a:rPr sz="1400">
                <a:solidFill>
                  <a:srgbClr val="CCCCCC"/>
                </a:solidFill>
                <a:latin typeface="Helvetica Neue"/>
              </a:rPr>
              <a:t>Learner architecture: small, non-significant</a:t>
            </a:r>
          </a:p>
        </p:txBody>
      </p:sp>
      <p:sp>
        <p:nvSpPr>
          <p:cNvPr id="8" name="Rounded Rectangle 7"/>
          <p:cNvSpPr/>
          <p:nvPr/>
        </p:nvSpPr>
        <p:spPr>
          <a:xfrm>
            <a:off x="6400800" y="4206240"/>
            <a:ext cx="5029200" cy="2286000"/>
          </a:xfrm>
          <a:prstGeom prst="roundRect">
            <a:avLst/>
          </a:prstGeom>
          <a:solidFill>
            <a:srgbClr val="2A2A45"/>
          </a:solidFill>
          <a:ln w="19050">
            <a:solidFill>
              <a:srgbClr val="6C9BCE"/>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9" name="TextBox 8"/>
          <p:cNvSpPr txBox="1"/>
          <p:nvPr/>
        </p:nvSpPr>
        <p:spPr>
          <a:xfrm>
            <a:off x="6675120" y="4297680"/>
            <a:ext cx="4572000" cy="365760"/>
          </a:xfrm>
          <a:prstGeom prst="rect">
            <a:avLst/>
          </a:prstGeom>
          <a:noFill/>
        </p:spPr>
        <p:txBody>
          <a:bodyPr wrap="square">
            <a:spAutoFit/>
          </a:bodyPr>
          <a:lstStyle/>
          <a:p>
            <a:pPr algn="l">
              <a:defRPr sz="1800" b="1">
                <a:solidFill>
                  <a:srgbClr val="6C9BCE"/>
                </a:solidFill>
                <a:latin typeface="Helvetica Neue"/>
              </a:defRPr>
            </a:pPr>
            <a:r>
              <a:t>Cell Means</a:t>
            </a:r>
          </a:p>
        </p:txBody>
      </p:sp>
      <p:sp>
        <p:nvSpPr>
          <p:cNvPr id="10" name="TextBox 9"/>
          <p:cNvSpPr txBox="1"/>
          <p:nvPr/>
        </p:nvSpPr>
        <p:spPr>
          <a:xfrm>
            <a:off x="6675120" y="4754880"/>
            <a:ext cx="4572000" cy="457200"/>
          </a:xfrm>
          <a:prstGeom prst="rect">
            <a:avLst/>
          </a:prstGeom>
          <a:noFill/>
        </p:spPr>
        <p:txBody>
          <a:bodyPr wrap="square">
            <a:spAutoFit/>
          </a:bodyPr>
          <a:lstStyle/>
          <a:p>
            <a:pPr algn="l">
              <a:defRPr sz="1600" b="0">
                <a:solidFill>
                  <a:srgbClr val="7EBB8F"/>
                </a:solidFill>
                <a:latin typeface="Helvetica Neue"/>
              </a:defRPr>
            </a:pPr>
            <a:r>
              <a:t>Recognition cells:  83.4 – 92.8</a:t>
            </a:r>
          </a:p>
        </p:txBody>
      </p:sp>
      <p:sp>
        <p:nvSpPr>
          <p:cNvPr id="11" name="TextBox 10"/>
          <p:cNvSpPr txBox="1"/>
          <p:nvPr/>
        </p:nvSpPr>
        <p:spPr>
          <a:xfrm>
            <a:off x="6675120" y="5212080"/>
            <a:ext cx="4572000" cy="457200"/>
          </a:xfrm>
          <a:prstGeom prst="rect">
            <a:avLst/>
          </a:prstGeom>
          <a:noFill/>
        </p:spPr>
        <p:txBody>
          <a:bodyPr wrap="square">
            <a:spAutoFit/>
          </a:bodyPr>
          <a:lstStyle/>
          <a:p>
            <a:pPr algn="l">
              <a:defRPr sz="1600" b="0">
                <a:solidFill>
                  <a:srgbClr val="E06C6C"/>
                </a:solidFill>
                <a:latin typeface="Helvetica Neue"/>
              </a:defRPr>
            </a:pPr>
            <a:r>
              <a:t>Base cells:             76.6 – 81.5</a:t>
            </a:r>
          </a:p>
        </p:txBody>
      </p:sp>
      <p:sp>
        <p:nvSpPr>
          <p:cNvPr id="12" name="TextBox 11"/>
          <p:cNvSpPr txBox="1"/>
          <p:nvPr/>
        </p:nvSpPr>
        <p:spPr>
          <a:xfrm>
            <a:off x="6675120" y="5669280"/>
            <a:ext cx="4572000" cy="457200"/>
          </a:xfrm>
          <a:prstGeom prst="rect">
            <a:avLst/>
          </a:prstGeom>
          <a:noFill/>
        </p:spPr>
        <p:txBody>
          <a:bodyPr wrap="square">
            <a:spAutoFit/>
          </a:bodyPr>
          <a:lstStyle/>
          <a:p>
            <a:pPr algn="l">
              <a:defRPr sz="1400" b="0">
                <a:solidFill>
                  <a:srgbClr val="999999"/>
                </a:solidFill>
                <a:latin typeface="Helvetica Neue"/>
              </a:defRPr>
            </a:pPr>
            <a:r>
              <a:t>Δ ≈ 10 points across all architecture combinations</a:t>
            </a:r>
          </a:p>
        </p:txBody>
      </p:sp>
    </p:spTree>
  </p:cSld>
  <p:clrMapOvr>
    <a:masterClrMapping/>
  </p:clrMapOvr>
</p:sld>
</file>

<file path=ppt/slides/slide8.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A×B Synergy — Exploratory, Model-Specific</a:t>
            </a:r>
          </a:p>
        </p:txBody>
      </p:sp>
      <p:sp>
        <p:nvSpPr>
          <p:cNvPr id="4" name="Rounded Rectangle 3"/>
          <p:cNvSpPr/>
          <p:nvPr/>
        </p:nvSpPr>
        <p:spPr>
          <a:xfrm>
            <a:off x="5943600" y="1371600"/>
            <a:ext cx="5486400" cy="2743200"/>
          </a:xfrm>
          <a:prstGeom prst="roundRect">
            <a:avLst/>
          </a:prstGeom>
          <a:solidFill>
            <a:srgbClr val="2A2A45"/>
          </a:solidFill>
          <a:ln w="19050">
            <a:solidFill>
              <a:srgbClr val="E06C6C"/>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5" name="TextBox 4"/>
          <p:cNvSpPr txBox="1"/>
          <p:nvPr/>
        </p:nvSpPr>
        <p:spPr>
          <a:xfrm>
            <a:off x="6217920" y="1463040"/>
            <a:ext cx="5029200" cy="365760"/>
          </a:xfrm>
          <a:prstGeom prst="rect">
            <a:avLst/>
          </a:prstGeom>
          <a:noFill/>
        </p:spPr>
        <p:txBody>
          <a:bodyPr wrap="square">
            <a:spAutoFit/>
          </a:bodyPr>
          <a:lstStyle/>
          <a:p>
            <a:pPr algn="l">
              <a:defRPr sz="1800" b="1">
                <a:solidFill>
                  <a:srgbClr val="E06C6C"/>
                </a:solidFill>
                <a:latin typeface="Helvetica Neue"/>
              </a:defRPr>
            </a:pPr>
            <a:r>
              <a:t>Did NOT Replicate on Kimi</a:t>
            </a:r>
          </a:p>
        </p:txBody>
      </p:sp>
      <p:sp>
        <p:nvSpPr>
          <p:cNvPr id="6" name="TextBox 5"/>
          <p:cNvSpPr txBox="1"/>
          <p:nvPr/>
        </p:nvSpPr>
        <p:spPr>
          <a:xfrm>
            <a:off x="6217920" y="2011680"/>
            <a:ext cx="5029200" cy="1828800"/>
          </a:xfrm>
          <a:prstGeom prst="rect">
            <a:avLst/>
          </a:prstGeom>
          <a:noFill/>
        </p:spPr>
        <p:txBody>
          <a:bodyPr wrap="square">
            <a:spAutoFit/>
          </a:bodyPr>
          <a:lstStyle/>
          <a:p>
            <a:pPr>
              <a:spcBef>
                <a:spcPts val="200"/>
              </a:spcBef>
              <a:spcAft>
                <a:spcPts val="800"/>
              </a:spcAft>
            </a:pPr>
            <a:r>
              <a:rPr sz="1400">
                <a:solidFill>
                  <a:srgbClr val="E06C6C"/>
                </a:solidFill>
                <a:latin typeface="Helvetica Neue"/>
              </a:rPr>
              <a:t>•  </a:t>
            </a:r>
            <a:r>
              <a:rPr sz="1400">
                <a:solidFill>
                  <a:srgbClr val="CCCCCC"/>
                </a:solidFill>
                <a:latin typeface="Helvetica Neue"/>
              </a:rPr>
              <a:t>Kimi factorial (N=350): F=0.26, p&gt;.10</a:t>
            </a:r>
          </a:p>
          <a:p>
            <a:pPr>
              <a:spcBef>
                <a:spcPts val="200"/>
              </a:spcBef>
              <a:spcAft>
                <a:spcPts val="800"/>
              </a:spcAft>
            </a:pPr>
            <a:r>
              <a:rPr sz="1400">
                <a:solidFill>
                  <a:srgbClr val="E06C6C"/>
                </a:solidFill>
                <a:latin typeface="Helvetica Neue"/>
              </a:rPr>
              <a:t>•  </a:t>
            </a:r>
            <a:r>
              <a:rPr sz="1400">
                <a:solidFill>
                  <a:srgbClr val="CCCCCC"/>
                </a:solidFill>
                <a:latin typeface="Helvetica Neue"/>
              </a:rPr>
              <a:t>Kimi A×B replication (N=60): +1.35 pts</a:t>
            </a:r>
          </a:p>
          <a:p>
            <a:pPr>
              <a:spcBef>
                <a:spcPts val="200"/>
              </a:spcBef>
              <a:spcAft>
                <a:spcPts val="800"/>
              </a:spcAft>
            </a:pPr>
            <a:r>
              <a:rPr sz="1400">
                <a:solidFill>
                  <a:srgbClr val="E06C6C"/>
                </a:solidFill>
                <a:latin typeface="Helvetica Neue"/>
              </a:rPr>
              <a:t>•  </a:t>
            </a:r>
            <a:r>
              <a:rPr sz="1400">
                <a:solidFill>
                  <a:srgbClr val="CCCCCC"/>
                </a:solidFill>
                <a:latin typeface="Helvetica Neue"/>
              </a:rPr>
              <a:t>Both show near-zero interaction</a:t>
            </a:r>
          </a:p>
          <a:p>
            <a:pPr>
              <a:spcBef>
                <a:spcPts val="200"/>
              </a:spcBef>
              <a:spcAft>
                <a:spcPts val="800"/>
              </a:spcAft>
            </a:pPr>
            <a:r>
              <a:rPr sz="1400">
                <a:solidFill>
                  <a:srgbClr val="E06C6C"/>
                </a:solidFill>
                <a:latin typeface="Helvetica Neue"/>
              </a:rPr>
              <a:t>•  </a:t>
            </a:r>
            <a:r>
              <a:rPr sz="1400">
                <a:solidFill>
                  <a:srgbClr val="CCCCCC"/>
                </a:solidFill>
                <a:latin typeface="Helvetica Neue"/>
              </a:rPr>
              <a:t>Nemotron finding was model-specific</a:t>
            </a:r>
          </a:p>
        </p:txBody>
      </p:sp>
      <p:sp>
        <p:nvSpPr>
          <p:cNvPr id="7" name="Rounded Rectangle 6"/>
          <p:cNvSpPr/>
          <p:nvPr/>
        </p:nvSpPr>
        <p:spPr>
          <a:xfrm>
            <a:off x="731520" y="4572000"/>
            <a:ext cx="10698480" cy="182880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8" name="TextBox 7"/>
          <p:cNvSpPr txBox="1"/>
          <p:nvPr/>
        </p:nvSpPr>
        <p:spPr>
          <a:xfrm>
            <a:off x="1005840" y="4663440"/>
            <a:ext cx="4572000" cy="365760"/>
          </a:xfrm>
          <a:prstGeom prst="rect">
            <a:avLst/>
          </a:prstGeom>
          <a:noFill/>
        </p:spPr>
        <p:txBody>
          <a:bodyPr wrap="square">
            <a:spAutoFit/>
          </a:bodyPr>
          <a:lstStyle/>
          <a:p>
            <a:pPr algn="l">
              <a:defRPr sz="1800" b="1">
                <a:solidFill>
                  <a:srgbClr val="E88D3F"/>
                </a:solidFill>
                <a:latin typeface="Helvetica Neue"/>
              </a:defRPr>
            </a:pPr>
            <a:r>
              <a:t>Interpretation</a:t>
            </a:r>
          </a:p>
        </p:txBody>
      </p:sp>
      <p:sp>
        <p:nvSpPr>
          <p:cNvPr id="9" name="TextBox 8"/>
          <p:cNvSpPr txBox="1"/>
          <p:nvPr/>
        </p:nvSpPr>
        <p:spPr>
          <a:xfrm>
            <a:off x="1005840" y="5029200"/>
            <a:ext cx="9875520" cy="109728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Hypothesis-generating only — should not inform design decisions until replicated</a:t>
            </a:r>
          </a:p>
          <a:p>
            <a:pPr>
              <a:spcBef>
                <a:spcPts val="200"/>
              </a:spcBef>
              <a:spcAft>
                <a:spcPts val="800"/>
              </a:spcAft>
            </a:pPr>
            <a:r>
              <a:rPr sz="1400">
                <a:solidFill>
                  <a:srgbClr val="E88D3F"/>
                </a:solidFill>
                <a:latin typeface="Helvetica Neue"/>
              </a:rPr>
              <a:t>•  </a:t>
            </a:r>
            <a:r>
              <a:rPr sz="1400">
                <a:solidFill>
                  <a:srgbClr val="CCCCCC"/>
                </a:solidFill>
                <a:latin typeface="Helvetica Neue"/>
              </a:rPr>
              <a:t>Kimi's higher baseline quality may leave less room for Superego to add value</a:t>
            </a:r>
          </a:p>
          <a:p>
            <a:pPr>
              <a:spcBef>
                <a:spcPts val="200"/>
              </a:spcBef>
              <a:spcAft>
                <a:spcPts val="800"/>
              </a:spcAft>
            </a:pPr>
            <a:r>
              <a:rPr sz="1400">
                <a:solidFill>
                  <a:srgbClr val="E88D3F"/>
                </a:solidFill>
                <a:latin typeface="Helvetica Neue"/>
              </a:rPr>
              <a:t>•  </a:t>
            </a:r>
            <a:r>
              <a:rPr sz="1400">
                <a:solidFill>
                  <a:srgbClr val="CCCCCC"/>
                </a:solidFill>
                <a:latin typeface="Helvetica Neue"/>
              </a:rPr>
              <a:t>Consistent finding: multi-agent's primary value is error correction for domain transfer</a:t>
            </a:r>
          </a:p>
        </p:txBody>
      </p:sp>
      <p:pic>
        <p:nvPicPr>
          <p:cNvPr id="10" name="Picture 9" descr="figure4.png"/>
          <p:cNvPicPr>
            <a:picLocks noChangeAspect="1"/>
          </p:cNvPicPr>
          <p:nvPr/>
        </p:nvPicPr>
        <p:blipFill>
          <a:blip r:embed="rId3"/>
          <a:stretch>
            <a:fillRect/>
          </a:stretch>
        </p:blipFill>
        <p:spPr>
          <a:xfrm>
            <a:off x="457200" y="1188720"/>
            <a:ext cx="5029200" cy="3755136"/>
          </a:xfrm>
          <a:prstGeom prst="rect">
            <a:avLst/>
          </a:prstGeom>
        </p:spPr>
      </p:pic>
    </p:spTree>
  </p:cSld>
  <p:clrMapOvr>
    <a:masterClrMapping/>
  </p:clrMapOvr>
</p:sld>
</file>

<file path=ppt/slides/slide9.xml><?xml version="1.0" encoding="utf-8"?>
<p:sld xmlns:a="http://schemas.openxmlformats.org/drawingml/2006/main" xmlns:p="http://schemas.openxmlformats.org/presentationml/2006/main" xmlns:r="http://schemas.openxmlformats.org/officeDocument/2006/relationships">
  <p:cSld>
    <p:bg>
      <p:bgPr>
        <a:solidFill>
          <a:srgbClr val="1A1A2E"/>
        </a:solidFill>
        <a:effectLst/>
      </p:bgPr>
    </p:bg>
    <p:spTree>
      <p:nvGrpSpPr>
        <p:cNvPr id="1" name=""/>
        <p:cNvGrpSpPr/>
        <p:nvPr/>
      </p:nvGrpSpPr>
      <p:grpSpPr/>
      <p:sp>
        <p:nvSpPr>
          <p:cNvPr id="2" name="TextBox 1"/>
          <p:cNvSpPr txBox="1"/>
          <p:nvPr/>
        </p:nvSpPr>
        <p:spPr>
          <a:xfrm>
            <a:off x="731520" y="457200"/>
            <a:ext cx="9144000" cy="640080"/>
          </a:xfrm>
          <a:prstGeom prst="rect">
            <a:avLst/>
          </a:prstGeom>
          <a:noFill/>
        </p:spPr>
        <p:txBody>
          <a:bodyPr wrap="square">
            <a:spAutoFit/>
          </a:bodyPr>
          <a:lstStyle/>
          <a:p>
            <a:pPr algn="l">
              <a:defRPr sz="3200" b="1">
                <a:solidFill>
                  <a:srgbClr val="F0F0F0"/>
                </a:solidFill>
                <a:latin typeface="Helvetica Neue"/>
              </a:defRPr>
            </a:pPr>
            <a:r>
              <a:t>Result: Domain Generalizability</a:t>
            </a:r>
          </a:p>
        </p:txBody>
      </p:sp>
      <p:sp>
        <p:nvSpPr>
          <p:cNvPr id="3" name="TextBox 2"/>
          <p:cNvSpPr txBox="1"/>
          <p:nvPr/>
        </p:nvSpPr>
        <p:spPr>
          <a:xfrm>
            <a:off x="731520" y="1097280"/>
            <a:ext cx="9144000" cy="457200"/>
          </a:xfrm>
          <a:prstGeom prst="rect">
            <a:avLst/>
          </a:prstGeom>
          <a:noFill/>
        </p:spPr>
        <p:txBody>
          <a:bodyPr wrap="square">
            <a:spAutoFit/>
          </a:bodyPr>
          <a:lstStyle/>
          <a:p>
            <a:pPr algn="l">
              <a:defRPr sz="1600" b="0">
                <a:solidFill>
                  <a:srgbClr val="999999"/>
                </a:solidFill>
                <a:latin typeface="Helvetica Neue"/>
              </a:defRPr>
            </a:pPr>
            <a:r>
              <a:t>Recognition advantage replicates across models and content domains</a:t>
            </a:r>
          </a:p>
        </p:txBody>
      </p:sp>
      <p:sp>
        <p:nvSpPr>
          <p:cNvPr id="5" name="Rounded Rectangle 4"/>
          <p:cNvSpPr/>
          <p:nvPr/>
        </p:nvSpPr>
        <p:spPr>
          <a:xfrm>
            <a:off x="6583680" y="1554480"/>
            <a:ext cx="5029200" cy="2743200"/>
          </a:xfrm>
          <a:prstGeom prst="roundRect">
            <a:avLst/>
          </a:prstGeom>
          <a:solidFill>
            <a:srgbClr val="2A2A45"/>
          </a:solidFill>
          <a:ln w="19050">
            <a:solidFill>
              <a:srgbClr val="7EBB8F"/>
            </a:solid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6" name="TextBox 5"/>
          <p:cNvSpPr txBox="1"/>
          <p:nvPr/>
        </p:nvSpPr>
        <p:spPr>
          <a:xfrm>
            <a:off x="6858000" y="1645920"/>
            <a:ext cx="4572000" cy="365760"/>
          </a:xfrm>
          <a:prstGeom prst="rect">
            <a:avLst/>
          </a:prstGeom>
          <a:noFill/>
        </p:spPr>
        <p:txBody>
          <a:bodyPr wrap="square">
            <a:spAutoFit/>
          </a:bodyPr>
          <a:lstStyle/>
          <a:p>
            <a:pPr algn="l">
              <a:defRPr sz="1600" b="1">
                <a:solidFill>
                  <a:srgbClr val="7EBB8F"/>
                </a:solidFill>
                <a:latin typeface="Helvetica Neue"/>
              </a:defRPr>
            </a:pPr>
            <a:r>
              <a:t>Kimi Elementary Replication (N=60)</a:t>
            </a:r>
          </a:p>
        </p:txBody>
      </p:sp>
      <p:sp>
        <p:nvSpPr>
          <p:cNvPr id="7" name="TextBox 6"/>
          <p:cNvSpPr txBox="1"/>
          <p:nvPr/>
        </p:nvSpPr>
        <p:spPr>
          <a:xfrm>
            <a:off x="6858000" y="2103120"/>
            <a:ext cx="4572000" cy="365760"/>
          </a:xfrm>
          <a:prstGeom prst="rect">
            <a:avLst/>
          </a:prstGeom>
          <a:noFill/>
        </p:spPr>
        <p:txBody>
          <a:bodyPr wrap="square">
            <a:spAutoFit/>
          </a:bodyPr>
          <a:lstStyle/>
          <a:p>
            <a:pPr algn="l">
              <a:defRPr sz="1500" b="0">
                <a:solidFill>
                  <a:srgbClr val="7EBB8F"/>
                </a:solidFill>
                <a:latin typeface="Helvetica Neue"/>
              </a:defRPr>
            </a:pPr>
            <a:r>
              <a:t>Recognition: +9.9 pts  (d ≈ 0.61)</a:t>
            </a:r>
          </a:p>
        </p:txBody>
      </p:sp>
      <p:sp>
        <p:nvSpPr>
          <p:cNvPr id="8" name="TextBox 7"/>
          <p:cNvSpPr txBox="1"/>
          <p:nvPr/>
        </p:nvSpPr>
        <p:spPr>
          <a:xfrm>
            <a:off x="6858000" y="2468880"/>
            <a:ext cx="4572000" cy="365760"/>
          </a:xfrm>
          <a:prstGeom prst="rect">
            <a:avLst/>
          </a:prstGeom>
          <a:noFill/>
        </p:spPr>
        <p:txBody>
          <a:bodyPr wrap="square">
            <a:spAutoFit/>
          </a:bodyPr>
          <a:lstStyle/>
          <a:p>
            <a:pPr algn="l">
              <a:defRPr sz="1500" b="0">
                <a:solidFill>
                  <a:srgbClr val="999999"/>
                </a:solidFill>
                <a:latin typeface="Helvetica Neue"/>
              </a:defRPr>
            </a:pPr>
            <a:r>
              <a:t>Architecture: +3.0 pts</a:t>
            </a:r>
          </a:p>
        </p:txBody>
      </p:sp>
      <p:sp>
        <p:nvSpPr>
          <p:cNvPr id="9" name="TextBox 8"/>
          <p:cNvSpPr txBox="1"/>
          <p:nvPr/>
        </p:nvSpPr>
        <p:spPr>
          <a:xfrm>
            <a:off x="6858000" y="2926080"/>
            <a:ext cx="4572000" cy="1097280"/>
          </a:xfrm>
          <a:prstGeom prst="rect">
            <a:avLst/>
          </a:prstGeom>
          <a:noFill/>
        </p:spPr>
        <p:txBody>
          <a:bodyPr wrap="square">
            <a:spAutoFit/>
          </a:bodyPr>
          <a:lstStyle/>
          <a:p>
            <a:pPr algn="l">
              <a:defRPr sz="1300" b="0">
                <a:solidFill>
                  <a:srgbClr val="CCCCCC"/>
                </a:solidFill>
                <a:latin typeface="Helvetica Neue"/>
              </a:defRPr>
            </a:pPr>
            <a:r>
              <a:t>Revises Nemotron finding: architecture dominance</a:t>
            </a:r>
            <a:br/>
            <a:r>
              <a:t>was partly a model artifact (higher hallucination</a:t>
            </a:r>
            <a:br/>
            <a:r>
              <a:t>rate inflated Superego error-correction effect).</a:t>
            </a:r>
          </a:p>
        </p:txBody>
      </p:sp>
      <p:sp>
        <p:nvSpPr>
          <p:cNvPr id="10" name="Rounded Rectangle 9"/>
          <p:cNvSpPr/>
          <p:nvPr/>
        </p:nvSpPr>
        <p:spPr>
          <a:xfrm>
            <a:off x="731520" y="4480560"/>
            <a:ext cx="10698480" cy="2011680"/>
          </a:xfrm>
          <a:prstGeom prst="roundRect">
            <a:avLst/>
          </a:prstGeom>
          <a:solidFill>
            <a:srgbClr val="2A2A45"/>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p>
        </p:txBody>
      </p:sp>
      <p:sp>
        <p:nvSpPr>
          <p:cNvPr id="11" name="TextBox 10"/>
          <p:cNvSpPr txBox="1"/>
          <p:nvPr/>
        </p:nvSpPr>
        <p:spPr>
          <a:xfrm>
            <a:off x="1005840" y="4572000"/>
            <a:ext cx="10058400" cy="1828800"/>
          </a:xfrm>
          <a:prstGeom prst="rect">
            <a:avLst/>
          </a:prstGeom>
          <a:noFill/>
        </p:spPr>
        <p:txBody>
          <a:bodyPr wrap="square">
            <a:spAutoFit/>
          </a:bodyPr>
          <a:lstStyle/>
          <a:p>
            <a:pPr>
              <a:spcBef>
                <a:spcPts val="200"/>
              </a:spcBef>
              <a:spcAft>
                <a:spcPts val="800"/>
              </a:spcAft>
            </a:pPr>
            <a:r>
              <a:rPr sz="1400">
                <a:solidFill>
                  <a:srgbClr val="E88D3F"/>
                </a:solidFill>
                <a:latin typeface="Helvetica Neue"/>
              </a:rPr>
              <a:t>•  </a:t>
            </a:r>
            <a:r>
              <a:rPr sz="1400">
                <a:solidFill>
                  <a:srgbClr val="CCCCCC"/>
                </a:solidFill>
                <a:latin typeface="Helvetica Neue"/>
              </a:rPr>
              <a:t>Factor inversion is partly model-dependent: Nemotron's hallucination rate inflated architecture effect</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 effects are scenario-dependent: frustrated (+23.8), confusion (+13.6), neutral (+0.1)</a:t>
            </a:r>
          </a:p>
          <a:p>
            <a:pPr>
              <a:spcBef>
                <a:spcPts val="200"/>
              </a:spcBef>
              <a:spcAft>
                <a:spcPts val="800"/>
              </a:spcAft>
            </a:pPr>
            <a:r>
              <a:rPr sz="1400">
                <a:solidFill>
                  <a:srgbClr val="E88D3F"/>
                </a:solidFill>
                <a:latin typeface="Helvetica Neue"/>
              </a:rPr>
              <a:t>•  </a:t>
            </a:r>
            <a:r>
              <a:rPr sz="1400">
                <a:solidFill>
                  <a:srgbClr val="CCCCCC"/>
                </a:solidFill>
                <a:latin typeface="Helvetica Neue"/>
              </a:rPr>
              <a:t>Multi-agent catches domain hallucinations — Nemotron suggested philosophy lectures to 4th graders</a:t>
            </a:r>
          </a:p>
          <a:p>
            <a:pPr>
              <a:spcBef>
                <a:spcPts val="200"/>
              </a:spcBef>
              <a:spcAft>
                <a:spcPts val="800"/>
              </a:spcAft>
            </a:pPr>
            <a:r>
              <a:rPr sz="1400">
                <a:solidFill>
                  <a:srgbClr val="E88D3F"/>
                </a:solidFill>
                <a:latin typeface="Helvetica Neue"/>
              </a:rPr>
              <a:t>•  </a:t>
            </a:r>
            <a:r>
              <a:rPr sz="1400">
                <a:solidFill>
                  <a:srgbClr val="CCCCCC"/>
                </a:solidFill>
                <a:latin typeface="Helvetica Neue"/>
              </a:rPr>
              <a:t>Recognition's value modulated by both content type AND scenario difficulty</a:t>
            </a:r>
          </a:p>
        </p:txBody>
      </p:sp>
      <p:pic>
        <p:nvPicPr>
          <p:cNvPr id="12" name="Picture 11" descr="figure5.png"/>
          <p:cNvPicPr>
            <a:picLocks noChangeAspect="1"/>
          </p:cNvPicPr>
          <p:nvPr/>
        </p:nvPicPr>
        <p:blipFill>
          <a:blip r:embed="rId3"/>
          <a:stretch>
            <a:fillRect/>
          </a:stretch>
        </p:blipFill>
        <p:spPr>
          <a:xfrm>
            <a:off x="274320" y="1554480"/>
            <a:ext cx="5943600" cy="3317358"/>
          </a:xfrm>
          <a:prstGeom prst="rect">
            <a:avLst/>
          </a:prstGeom>
        </p:spPr>
      </p:pic>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1</TotalTime>
  <Words>0</Words>
  <Application>Microsoft Macintosh PowerPoint</Application>
  <PresentationFormat>On-screen Show (4:3)</PresentationFormat>
  <Paragraphs>0</Paragraphs>
  <Slides>0</Slides>
  <Notes>0</Notes>
  <HiddenSlides>0</HiddenSlides>
  <MMClips>0</MMClips>
  <ScaleCrop>false</ScaleCrop>
  <HeadingPairs>
    <vt:vector size="4" baseType="variant">
      <vt:variant>
        <vt:lpstr>Theme</vt:lpstr>
      </vt:variant>
      <vt:variant>
        <vt:i4>1</vt:i4>
      </vt:variant>
      <vt:variant>
        <vt:lpstr>Slide Titles</vt:lpstr>
      </vt:variant>
      <vt:variant>
        <vt:i4>0</vt:i4>
      </vt:variant>
    </vt:vector>
  </HeadingPairs>
  <TitlesOfParts>
    <vt:vector size="1" baseType="lpstr">
      <vt:lpstr>Office Theme</vt:lpstr>
    </vt:vector>
  </TitlesOfParts>
  <Manager/>
  <Company/>
  <LinksUpToDate>false</LinksUpToDate>
  <SharedDoc>false</SharedDoc>
  <HyperlinkBase/>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keywords/>
  <dc:description>generated using python-pptx</dc:description>
  <cp:lastModifiedBy>Steve Canny</cp:lastModifiedBy>
  <cp:revision>1</cp:revision>
  <dcterms:created xsi:type="dcterms:W3CDTF">2013-01-27T09:14:16Z</dcterms:created>
  <dcterms:modified xsi:type="dcterms:W3CDTF">2013-01-27T09:15:58Z</dcterms:modified>
  <cp:category/>
</cp:coreProperties>
</file>

<file path=docProps/thumbnail.jpeg>
</file>